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3"/>
  </p:notesMasterIdLst>
  <p:sldIdLst>
    <p:sldId id="267" r:id="rId2"/>
    <p:sldId id="272" r:id="rId3"/>
    <p:sldId id="258" r:id="rId4"/>
    <p:sldId id="266" r:id="rId5"/>
    <p:sldId id="268" r:id="rId6"/>
    <p:sldId id="277" r:id="rId7"/>
    <p:sldId id="262" r:id="rId8"/>
    <p:sldId id="273" r:id="rId9"/>
    <p:sldId id="276" r:id="rId10"/>
    <p:sldId id="282" r:id="rId11"/>
    <p:sldId id="280" r:id="rId12"/>
    <p:sldId id="281" r:id="rId13"/>
    <p:sldId id="263" r:id="rId14"/>
    <p:sldId id="264" r:id="rId15"/>
    <p:sldId id="265" r:id="rId16"/>
    <p:sldId id="256" r:id="rId17"/>
    <p:sldId id="269" r:id="rId18"/>
    <p:sldId id="278" r:id="rId19"/>
    <p:sldId id="270" r:id="rId20"/>
    <p:sldId id="271"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00" autoAdjust="0"/>
    <p:restoredTop sz="73810" autoAdjust="0"/>
  </p:normalViewPr>
  <p:slideViewPr>
    <p:cSldViewPr snapToObjects="1">
      <p:cViewPr>
        <p:scale>
          <a:sx n="100" d="100"/>
          <a:sy n="100" d="100"/>
        </p:scale>
        <p:origin x="-448"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C2E2E-CBEA-304B-8094-9D48C0A0ABFD}" type="datetimeFigureOut">
              <a:rPr lang="en-US" smtClean="0"/>
              <a:pPr/>
              <a:t>5/9/16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5A658-A81A-A14E-991F-0F8341DBD1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[Begin before the hour, play while folks get seated.  STOP THE MUSIC TO BEGIN THE SESION.]</a:t>
            </a:r>
          </a:p>
          <a:p>
            <a:r>
              <a:rPr lang="en-US" sz="1200" kern="1200" dirty="0" smtClean="0">
                <a:solidFill>
                  <a:schemeClr val="tx1"/>
                </a:solidFill>
                <a:latin typeface="+mn-lt"/>
                <a:ea typeface="+mn-ea"/>
                <a:cs typeface="+mn-cs"/>
              </a:rPr>
              <a:t> </a:t>
            </a:r>
          </a:p>
          <a:p>
            <a:r>
              <a:rPr lang="en-US" sz="1400" kern="1200" dirty="0" smtClean="0">
                <a:solidFill>
                  <a:schemeClr val="tx1"/>
                </a:solidFill>
                <a:latin typeface="+mn-lt"/>
                <a:ea typeface="+mn-ea"/>
                <a:cs typeface="+mn-cs"/>
              </a:rPr>
              <a:t>(RAJ) “This session may seem strange as it proceeds, because I, the speaker, will hardly speak. I will be more like a DJ, playing music and showing pictures, plus reading one poem. There will be text on the slides for you to read, which I have authored, but not a whole lot of it, overall. The session is designed to be an experience more than a lesson, more a concert than a lecture. So, as you would for a concert, silence your mobile phones. Also, since getting the most out of it will require some concentration, please don’t chat with others until we’re finished. Save questions, maybe make notes about them to mark your thoughts, until the end. You will sometimes be impatient, want things to move faster. Try to slow your mind to the pace of the presentation, because that’s an aspect of how it, and GRIEF itself, works. At other times, you will be annoyed that I have stopped a piece of music before its end. I, too, would like to hear each piece all the way through. Yet I believe my purpose, to give you something, a hint, of how many ways beauty and grief keep company, justifies my decisions.” </a:t>
            </a:r>
            <a:endParaRPr lang="en-US" sz="1400"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(1/2 min) [Ellsworth Kelly, “Green-Blue”, 1968]</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(1/2 min)  [Friday Mosque, Herat, Afghanistan, 1446]</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(4 min) [Beethoven,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Piano Concerto,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movement, 1800]</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(2 min) [Stephen Foster, ‘Jeannie with the Light Brown Hair,” 1854.]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 min)   [“Shenandoah,” early 19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American/Canadian]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(2 min)   [“Don’t Think Twice, It’s All Right,” Bob Dylan, 1963]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 ½ min)  [Aaron Copland, </a:t>
            </a:r>
            <a:r>
              <a:rPr lang="en-US" sz="1200" i="1" kern="1200" dirty="0" smtClean="0">
                <a:solidFill>
                  <a:schemeClr val="tx1"/>
                </a:solidFill>
                <a:latin typeface="+mn-lt"/>
                <a:ea typeface="+mn-ea"/>
                <a:cs typeface="+mn-cs"/>
              </a:rPr>
              <a:t>Sonata for violin, </a:t>
            </a:r>
            <a:r>
              <a:rPr lang="en-US" sz="1200" kern="1200" dirty="0" smtClean="0">
                <a:solidFill>
                  <a:schemeClr val="tx1"/>
                </a:solidFill>
                <a:latin typeface="+mn-lt"/>
                <a:ea typeface="+mn-ea"/>
                <a:cs typeface="+mn-cs"/>
              </a:rPr>
              <a:t>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movement,</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1943]</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(2 ½ min)  [Max Bruch, </a:t>
            </a:r>
            <a:r>
              <a:rPr lang="en-US" sz="1200" i="1" kern="1200" dirty="0" err="1" smtClean="0">
                <a:solidFill>
                  <a:schemeClr val="tx1"/>
                </a:solidFill>
                <a:latin typeface="+mn-lt"/>
                <a:ea typeface="+mn-ea"/>
                <a:cs typeface="+mn-cs"/>
              </a:rPr>
              <a:t>Kol</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Nidrei</a:t>
            </a:r>
            <a:r>
              <a:rPr lang="en-US" sz="1200" kern="1200" dirty="0" smtClean="0">
                <a:solidFill>
                  <a:schemeClr val="tx1"/>
                </a:solidFill>
                <a:latin typeface="+mn-lt"/>
                <a:ea typeface="+mn-ea"/>
                <a:cs typeface="+mn-cs"/>
              </a:rPr>
              <a:t> (a version for piano &amp; cello), 1880]</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“Grief, beauty, acceptance, (dawning) hope, play: we experience their relationships, their kinship as enigma, but how to put that into words? We may simply decide to remain silent, as Ludwig Wittgenstein, the Viennese philosopher, once advised, or we may speak metaphorically, as in ‘they are each a shadow of the other.’ All are strongly pro-social aspects of mental life. Biologically, recall that evolution keeps innovating on neural networks that are already in place.’ Play, for example, may begin in the animal chain as early as the ant.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(3 min)  [Miles Davis, </a:t>
            </a:r>
            <a:r>
              <a:rPr lang="en-US" sz="1200" i="1" kern="1200" dirty="0" smtClean="0">
                <a:solidFill>
                  <a:schemeClr val="tx1"/>
                </a:solidFill>
                <a:latin typeface="+mn-lt"/>
                <a:ea typeface="+mn-ea"/>
                <a:cs typeface="+mn-cs"/>
              </a:rPr>
              <a:t>Blue in Green, </a:t>
            </a:r>
            <a:r>
              <a:rPr lang="en-US" sz="1200" kern="1200" dirty="0" smtClean="0">
                <a:solidFill>
                  <a:schemeClr val="tx1"/>
                </a:solidFill>
                <a:latin typeface="+mn-lt"/>
                <a:ea typeface="+mn-ea"/>
                <a:cs typeface="+mn-cs"/>
              </a:rPr>
              <a:t>1962]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(2 min) [</a:t>
            </a:r>
            <a:r>
              <a:rPr lang="en-US" sz="1200" kern="1200" dirty="0" err="1" smtClean="0">
                <a:solidFill>
                  <a:schemeClr val="tx1"/>
                </a:solidFill>
                <a:latin typeface="+mn-lt"/>
                <a:ea typeface="+mn-ea"/>
                <a:cs typeface="+mn-cs"/>
              </a:rPr>
              <a:t>Rachmaninov</a:t>
            </a:r>
            <a:r>
              <a:rPr lang="en-US" sz="1200" kern="1200" dirty="0" smtClean="0">
                <a:solidFill>
                  <a:schemeClr val="tx1"/>
                </a:solidFill>
                <a:latin typeface="+mn-lt"/>
                <a:ea typeface="+mn-ea"/>
                <a:cs typeface="+mn-cs"/>
              </a:rPr>
              <a:t>, Romance/Ballade—transcribed, probably, from ??; this recording, Marina </a:t>
            </a:r>
            <a:r>
              <a:rPr lang="en-US" sz="1200" kern="1200" dirty="0" err="1" smtClean="0">
                <a:solidFill>
                  <a:schemeClr val="tx1"/>
                </a:solidFill>
                <a:latin typeface="+mn-lt"/>
                <a:ea typeface="+mn-ea"/>
                <a:cs typeface="+mn-cs"/>
              </a:rPr>
              <a:t>Tarasova</a:t>
            </a:r>
            <a:r>
              <a:rPr lang="en-US" sz="1200" kern="1200" dirty="0" smtClean="0">
                <a:solidFill>
                  <a:schemeClr val="tx1"/>
                </a:solidFill>
                <a:latin typeface="+mn-lt"/>
                <a:ea typeface="+mn-ea"/>
                <a:cs typeface="+mn-cs"/>
              </a:rPr>
              <a:t>, cellist, mistakenly says Opus 1. No. 5]</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(3 min)  [Franz Schubert, D.957, from “Swan Song,” 1828]</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(~10 min). </a:t>
            </a:r>
            <a:r>
              <a:rPr lang="en-US" sz="1200" kern="1200" smtClean="0">
                <a:solidFill>
                  <a:schemeClr val="tx1"/>
                </a:solidFill>
                <a:latin typeface="+mn-lt"/>
                <a:ea typeface="+mn-ea"/>
                <a:cs typeface="+mn-cs"/>
              </a:rPr>
              <a:t>QUESTION PERIOD</a:t>
            </a:r>
            <a:r>
              <a:rPr lang="en-US" smtClean="0"/>
              <a:t> </a:t>
            </a:r>
            <a:endParaRPr lang="en-US"/>
          </a:p>
        </p:txBody>
      </p:sp>
      <p:sp>
        <p:nvSpPr>
          <p:cNvPr id="4" name="Slide Number Placeholder 3"/>
          <p:cNvSpPr>
            <a:spLocks noGrp="1"/>
          </p:cNvSpPr>
          <p:nvPr>
            <p:ph type="sldNum" sz="quarter" idx="10"/>
          </p:nvPr>
        </p:nvSpPr>
        <p:spPr/>
        <p:txBody>
          <a:bodyPr/>
          <a:lstStyle/>
          <a:p>
            <a:fld id="{69E5A658-A81A-A14E-991F-0F8341DBD19A}"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(1/2 min)  [Raphael, “La Madonna del </a:t>
            </a:r>
            <a:r>
              <a:rPr lang="en-US" sz="1200" kern="1200" dirty="0" err="1" smtClean="0">
                <a:solidFill>
                  <a:schemeClr val="tx1"/>
                </a:solidFill>
                <a:latin typeface="+mn-lt"/>
                <a:ea typeface="+mn-ea"/>
                <a:cs typeface="+mn-cs"/>
              </a:rPr>
              <a:t>Granduca</a:t>
            </a:r>
            <a:r>
              <a:rPr lang="en-US" sz="1200" kern="1200" dirty="0" smtClean="0">
                <a:solidFill>
                  <a:schemeClr val="tx1"/>
                </a:solidFill>
                <a:latin typeface="+mn-lt"/>
                <a:ea typeface="+mn-ea"/>
                <a:cs typeface="+mn-cs"/>
              </a:rPr>
              <a:t>,” 1505]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(1/2 min)  [Pablo Picasso, “Science and Charity,” 1897]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 min)   [Dvorak, Cello Concerto,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movement, 1895]   </a:t>
            </a:r>
            <a:r>
              <a:rPr lang="en-US" sz="1400" kern="1200" dirty="0" smtClean="0">
                <a:solidFill>
                  <a:schemeClr val="tx1"/>
                </a:solidFill>
                <a:latin typeface="+mn-lt"/>
                <a:ea typeface="+mn-ea"/>
                <a:cs typeface="+mn-cs"/>
              </a:rPr>
              <a:t>“I am not alone, of course, in identifying the pro-social power of grief. I will quote from a very recent article in </a:t>
            </a:r>
            <a:r>
              <a:rPr lang="en-US" sz="1400" i="1" kern="1200" dirty="0" smtClean="0">
                <a:solidFill>
                  <a:schemeClr val="tx1"/>
                </a:solidFill>
                <a:latin typeface="+mn-lt"/>
                <a:ea typeface="+mn-ea"/>
                <a:cs typeface="+mn-cs"/>
              </a:rPr>
              <a:t>The New Yorker</a:t>
            </a:r>
            <a:r>
              <a:rPr lang="en-US" sz="1400" kern="1200" dirty="0" smtClean="0">
                <a:solidFill>
                  <a:schemeClr val="tx1"/>
                </a:solidFill>
                <a:latin typeface="+mn-lt"/>
                <a:ea typeface="+mn-ea"/>
                <a:cs typeface="+mn-cs"/>
              </a:rPr>
              <a:t> (04/11/2016), written by Calvin Tomkins, an article about a currently very hot Icelandic artist named </a:t>
            </a:r>
            <a:r>
              <a:rPr lang="en-US" sz="1400" kern="1200" dirty="0" err="1" smtClean="0">
                <a:solidFill>
                  <a:schemeClr val="tx1"/>
                </a:solidFill>
                <a:latin typeface="+mn-lt"/>
                <a:ea typeface="+mn-ea"/>
                <a:cs typeface="+mn-cs"/>
              </a:rPr>
              <a:t>Ragnar</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Kjartansson</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Kjartansson</a:t>
            </a:r>
            <a:r>
              <a:rPr lang="en-US" sz="1400" kern="1200" dirty="0" smtClean="0">
                <a:solidFill>
                  <a:schemeClr val="tx1"/>
                </a:solidFill>
                <a:latin typeface="+mn-lt"/>
                <a:ea typeface="+mn-ea"/>
                <a:cs typeface="+mn-cs"/>
              </a:rPr>
              <a:t>, a performance artist, has composed a piece in which a song ‘Sorrow,’ by a rock band called the National, is sung over and over for six hours. The band’s lead singer had this to say. ‘I think we all went into a bit of a trance. During the last hour, I started thinking about my daughter and completely choked up. The others took over the singing, and then the audience started—the whole room was singing. We were all in the same exhausted, milky space.’” </a:t>
            </a:r>
            <a:endParaRPr lang="en-US" sz="1400"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(1/2 min) [Titian, “</a:t>
            </a:r>
            <a:r>
              <a:rPr lang="en-US" sz="1200" i="1" kern="1200" dirty="0" err="1" smtClean="0">
                <a:solidFill>
                  <a:schemeClr val="tx1"/>
                </a:solidFill>
                <a:latin typeface="+mn-lt"/>
                <a:ea typeface="+mn-ea"/>
                <a:cs typeface="+mn-cs"/>
              </a:rPr>
              <a:t>L’Addolorata</a:t>
            </a:r>
            <a:r>
              <a:rPr lang="en-US" sz="1200" i="1" kern="1200" dirty="0" smtClean="0">
                <a:solidFill>
                  <a:schemeClr val="tx1"/>
                </a:solidFill>
                <a:latin typeface="+mn-lt"/>
                <a:ea typeface="+mn-ea"/>
                <a:cs typeface="+mn-cs"/>
              </a:rPr>
              <a:t> A Mani </a:t>
            </a:r>
            <a:r>
              <a:rPr lang="en-US" sz="1200" i="1" kern="1200" dirty="0" err="1" smtClean="0">
                <a:solidFill>
                  <a:schemeClr val="tx1"/>
                </a:solidFill>
                <a:latin typeface="+mn-lt"/>
                <a:ea typeface="+mn-ea"/>
                <a:cs typeface="+mn-cs"/>
              </a:rPr>
              <a:t>Aperte</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Madrid, Prado, 1554]</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(2 min)  [Barbara Allen]</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 min) “All 3 of these expressions claim that life is </a:t>
            </a:r>
            <a:r>
              <a:rPr lang="en-US" sz="1200" i="1" kern="1200" dirty="0" smtClean="0">
                <a:solidFill>
                  <a:schemeClr val="tx1"/>
                </a:solidFill>
                <a:latin typeface="+mn-lt"/>
                <a:ea typeface="+mn-ea"/>
                <a:cs typeface="+mn-cs"/>
              </a:rPr>
              <a:t>mainly</a:t>
            </a:r>
            <a:r>
              <a:rPr lang="en-US" sz="1200" kern="1200" dirty="0" smtClean="0">
                <a:solidFill>
                  <a:schemeClr val="tx1"/>
                </a:solidFill>
                <a:latin typeface="+mn-lt"/>
                <a:ea typeface="+mn-ea"/>
                <a:cs typeface="+mn-cs"/>
              </a:rPr>
              <a:t> about loss, the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one does so tongue-in-cheek. The first is the Latin expression for “valley of tears” and is taken from the prayer, </a:t>
            </a:r>
            <a:r>
              <a:rPr lang="en-US" sz="1200" i="1" kern="1200" dirty="0" smtClean="0">
                <a:solidFill>
                  <a:schemeClr val="tx1"/>
                </a:solidFill>
                <a:latin typeface="+mn-lt"/>
                <a:ea typeface="+mn-ea"/>
                <a:cs typeface="+mn-cs"/>
              </a:rPr>
              <a:t>Salve Regina</a:t>
            </a:r>
            <a:r>
              <a:rPr lang="en-US" sz="1200" kern="1200" dirty="0" smtClean="0">
                <a:solidFill>
                  <a:schemeClr val="tx1"/>
                </a:solidFill>
                <a:latin typeface="+mn-lt"/>
                <a:ea typeface="+mn-ea"/>
                <a:cs typeface="+mn-cs"/>
              </a:rPr>
              <a:t>, composed in the 11</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or earlier—a lament on the tribulation of mortal life, at a time when median lifespan was about 30 years. Death of someone you knew was part of the everyday. The second is taken from Geoffrey Chaucer’s </a:t>
            </a:r>
            <a:r>
              <a:rPr lang="en-US" sz="1200" i="1" kern="1200" dirty="0" smtClean="0">
                <a:solidFill>
                  <a:schemeClr val="tx1"/>
                </a:solidFill>
                <a:latin typeface="+mn-lt"/>
                <a:ea typeface="+mn-ea"/>
                <a:cs typeface="+mn-cs"/>
              </a:rPr>
              <a:t>Canterbury Tales</a:t>
            </a:r>
            <a:r>
              <a:rPr lang="en-US" sz="1200" kern="1200" dirty="0" smtClean="0">
                <a:solidFill>
                  <a:schemeClr val="tx1"/>
                </a:solidFill>
                <a:latin typeface="+mn-lt"/>
                <a:ea typeface="+mn-ea"/>
                <a:cs typeface="+mn-cs"/>
              </a:rPr>
              <a:t> (The Knight’s Tale), written in 1393. Median lifespan had not changed from 300 years earlier, or, indeed, from that of Greek and Roman antiquity. The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appears first in print in 1982 in the Washington Post (in the 90s it became a line in a rap song). Why can it be tongue-in-cheek? Because by 1982 median lifespan is 75 years.’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enraptured gaze of </a:t>
            </a:r>
            <a:r>
              <a:rPr lang="en-US" baseline="0" dirty="0" err="1" smtClean="0"/>
              <a:t>Parvati</a:t>
            </a:r>
            <a:r>
              <a:rPr lang="en-US" baseline="0" dirty="0" smtClean="0"/>
              <a:t>, wife of the Hindu deity Shiva, glows from an 8</a:t>
            </a:r>
            <a:r>
              <a:rPr lang="en-US" baseline="30000" dirty="0" smtClean="0"/>
              <a:t>th</a:t>
            </a:r>
            <a:r>
              <a:rPr lang="en-US" baseline="0" dirty="0" smtClean="0"/>
              <a:t>-century mural, one of the glories of Indian art. The mural survives in </a:t>
            </a:r>
            <a:r>
              <a:rPr lang="en-US" baseline="0" dirty="0" err="1" smtClean="0"/>
              <a:t>Talagirishvara</a:t>
            </a:r>
            <a:r>
              <a:rPr lang="en-US" baseline="0" dirty="0" smtClean="0"/>
              <a:t> temple in </a:t>
            </a:r>
            <a:r>
              <a:rPr lang="en-US" baseline="0" dirty="0" err="1" smtClean="0"/>
              <a:t>Panamalai</a:t>
            </a:r>
            <a:r>
              <a:rPr lang="en-US" baseline="0" dirty="0" smtClean="0"/>
              <a:t>, in the southern state of Tamil Nadu.</a:t>
            </a:r>
          </a:p>
          <a:p>
            <a:endParaRPr lang="en-US" baseline="0" dirty="0" smtClean="0"/>
          </a:p>
          <a:p>
            <a:r>
              <a:rPr lang="en-US" sz="1200" kern="1200" dirty="0" smtClean="0">
                <a:solidFill>
                  <a:schemeClr val="tx1"/>
                </a:solidFill>
                <a:latin typeface="+mn-lt"/>
                <a:ea typeface="+mn-ea"/>
                <a:cs typeface="+mn-cs"/>
              </a:rPr>
              <a:t> (1/2 min)  [</a:t>
            </a:r>
            <a:r>
              <a:rPr lang="en-US" sz="1200" kern="1200" dirty="0" err="1" smtClean="0">
                <a:solidFill>
                  <a:schemeClr val="tx1"/>
                </a:solidFill>
                <a:latin typeface="+mn-lt"/>
                <a:ea typeface="+mn-ea"/>
                <a:cs typeface="+mn-cs"/>
              </a:rPr>
              <a:t>Parviti</a:t>
            </a:r>
            <a:r>
              <a:rPr lang="en-US" sz="1200" kern="1200" dirty="0" smtClean="0">
                <a:solidFill>
                  <a:schemeClr val="tx1"/>
                </a:solidFill>
                <a:latin typeface="+mn-lt"/>
                <a:ea typeface="+mn-ea"/>
                <a:cs typeface="+mn-cs"/>
              </a:rPr>
              <a:t>, wife of Shiva, 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AD]</a:t>
            </a:r>
            <a:r>
              <a:rPr lang="en-US" dirty="0" smtClean="0"/>
              <a:t> </a:t>
            </a:r>
            <a:endParaRPr lang="en-US" dirty="0"/>
          </a:p>
        </p:txBody>
      </p:sp>
      <p:sp>
        <p:nvSpPr>
          <p:cNvPr id="4" name="Slide Number Placeholder 3"/>
          <p:cNvSpPr>
            <a:spLocks noGrp="1"/>
          </p:cNvSpPr>
          <p:nvPr>
            <p:ph type="sldNum" sz="quarter" idx="10"/>
          </p:nvPr>
        </p:nvSpPr>
        <p:spPr/>
        <p:txBody>
          <a:bodyPr/>
          <a:lstStyle/>
          <a:p>
            <a:fld id="{69E5A658-A81A-A14E-991F-0F8341DBD1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C2843-AA3D-7046-8F44-63E73BF4EDE8}"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C2843-AA3D-7046-8F44-63E73BF4EDE8}"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C2843-AA3D-7046-8F44-63E73BF4EDE8}"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C2843-AA3D-7046-8F44-63E73BF4EDE8}"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C2843-AA3D-7046-8F44-63E73BF4EDE8}" type="datetimeFigureOut">
              <a:rPr lang="en-US" smtClean="0"/>
              <a:pPr/>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C2843-AA3D-7046-8F44-63E73BF4EDE8}" type="datetimeFigureOut">
              <a:rPr lang="en-US" smtClean="0"/>
              <a:pPr/>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C2843-AA3D-7046-8F44-63E73BF4EDE8}" type="datetimeFigureOut">
              <a:rPr lang="en-US" smtClean="0"/>
              <a:pPr/>
              <a:t>5/9/16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C2843-AA3D-7046-8F44-63E73BF4EDE8}" type="datetimeFigureOut">
              <a:rPr lang="en-US" smtClean="0"/>
              <a:pPr/>
              <a:t>5/9/16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C2843-AA3D-7046-8F44-63E73BF4EDE8}" type="datetimeFigureOut">
              <a:rPr lang="en-US" smtClean="0"/>
              <a:pPr/>
              <a:t>5/9/16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C2843-AA3D-7046-8F44-63E73BF4EDE8}" type="datetimeFigureOut">
              <a:rPr lang="en-US" smtClean="0"/>
              <a:pPr/>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C2843-AA3D-7046-8F44-63E73BF4EDE8}" type="datetimeFigureOut">
              <a:rPr lang="en-US" smtClean="0"/>
              <a:pPr/>
              <a:t>5/9/16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A3E96D-B10A-CB41-9827-7481BB0F27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C2843-AA3D-7046-8F44-63E73BF4EDE8}" type="datetimeFigureOut">
              <a:rPr lang="en-US" smtClean="0"/>
              <a:pPr/>
              <a:t>5/9/16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3E96D-B10A-CB41-9827-7481BB0F27B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1-08%20Casta%20Diva.m4a" TargetMode="External"/><Relationship Id="rId2" Type="http://schemas.openxmlformats.org/officeDocument/2006/relationships/video" Target="file://localhost/Users/juliussalisbury/Documents/iD.Documents/Lit/authorRAJ-poetry&amp;fiction&amp;nonfiction/nonfiction/GRIEF&amp;BEAUTY/iTunes.talk.Grief/02%20Beethoven,%20Violin%20Concerto,%20II.m4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02%20Piano%20Concerto%20No.3-2.%20Largo.m4a" TargetMode="Externa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2-20%20Jeannie%20With%20the%20Light%20Brown%20Hair.m4p" TargetMode="Externa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2-15%20Shenandoah.m4p" TargetMode="Externa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9.png"/><Relationship Id="rId6" Type="http://schemas.openxmlformats.org/officeDocument/2006/relationships/image" Target="../media/image1.png"/><Relationship Id="rId1" Type="http://schemas.openxmlformats.org/officeDocument/2006/relationships/audio" Target="file://localhost/Users/juliussalisbury/Documents/iD.Documents/Lit/authorRAJ-poetry&amp;fiction&amp;nonfiction/nonfiction/GRIEF&amp;BEAUTY/iTunes.talk.Grief/1-02%20Don't%20Think%20Twice,%20It's%20All%20Right.m4a" TargetMode="External"/><Relationship Id="rId2" Type="http://schemas.openxmlformats.org/officeDocument/2006/relationships/video" Target="file://localhost/Users/juliussalisbury/Documents/iD.Documents/Lit/authorRAJ-poetry&amp;fiction&amp;nonfiction/nonfiction/GRIEF&amp;BEAUTY/iTunes.talk.Grief/1-02%20Don't%20Think%20Twice,%20It's%20All%20Right.m4a"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11%20Sonata%20for%20Violin%20and%20Piano%20(1942_3)_%20II.%20Lento.m4a" TargetMode="Externa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13%20Kol%20Nidrei,%20Op.%2047.m4a" TargetMode="Externa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03%20Blue%20In%20Green.m4a" TargetMode="Externa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06%20Romance_Ballade%20Op.1%20No.5%20in%20A%20major.m4a" TargetMode="Externa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05%20Schwanengesang,%20D.%20957_%2012.%20Am%20Meer.m4a" TargetMode="Externa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02%20Concerto%20For%20Cello%20And%20Orchestra%20In%20B%20Minor,%20Op.%20104%20II.%20Adagio,%20Ma%20Non%20Troppo.m4a" TargetMode="Externa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png"/><Relationship Id="rId1" Type="http://schemas.openxmlformats.org/officeDocument/2006/relationships/video" Target="file://localhost/Users/juliussalisbury/Documents/iD.Documents/Lit/authorRAJ-poetry&amp;fiction&amp;nonfiction/nonfiction/GRIEF&amp;BEAUTY/iTunes.talk.Grief/11%20Barbara%20Allen.m4a"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981199"/>
          </a:xfrm>
        </p:spPr>
        <p:txBody>
          <a:bodyPr/>
          <a:lstStyle/>
          <a:p>
            <a:r>
              <a:rPr lang="en-US" dirty="0" smtClean="0"/>
              <a:t>GRIEF &amp; BEAUTY</a:t>
            </a:r>
            <a:r>
              <a:rPr lang="en-US" sz="1200" dirty="0" smtClean="0"/>
              <a:t/>
            </a:r>
            <a:br>
              <a:rPr lang="en-US" sz="1200" dirty="0" smtClean="0"/>
            </a:br>
            <a:r>
              <a:rPr lang="en-US" sz="1200" dirty="0" smtClean="0"/>
              <a:t>Robert Arnold Johnson, MD                       </a:t>
            </a:r>
            <a:r>
              <a:rPr lang="en-US" sz="1200" dirty="0" err="1" smtClean="0"/>
              <a:t>robertarnoldjohnson@gmail.com</a:t>
            </a:r>
            <a:r>
              <a:rPr lang="en-US" dirty="0" smtClean="0"/>
              <a:t>	</a:t>
            </a:r>
            <a:endParaRPr lang="en-US" dirty="0"/>
          </a:p>
        </p:txBody>
      </p:sp>
      <p:sp>
        <p:nvSpPr>
          <p:cNvPr id="3" name="Subtitle 2"/>
          <p:cNvSpPr>
            <a:spLocks noGrp="1"/>
          </p:cNvSpPr>
          <p:nvPr>
            <p:ph type="subTitle" idx="1"/>
          </p:nvPr>
        </p:nvSpPr>
        <p:spPr>
          <a:xfrm>
            <a:off x="1371600" y="3886200"/>
            <a:ext cx="6400800" cy="1905000"/>
          </a:xfrm>
        </p:spPr>
        <p:txBody>
          <a:bodyPr>
            <a:normAutofit lnSpcReduction="10000"/>
          </a:bodyPr>
          <a:lstStyle/>
          <a:p>
            <a:r>
              <a:rPr lang="en-US" sz="2400" dirty="0" smtClean="0"/>
              <a:t>WHY BOTH ARE GOOD FOR US</a:t>
            </a:r>
            <a:r>
              <a:rPr lang="en-US" sz="1600" dirty="0" smtClean="0"/>
              <a:t>	</a:t>
            </a:r>
          </a:p>
          <a:p>
            <a:endParaRPr lang="en-US" sz="1600" dirty="0" smtClean="0"/>
          </a:p>
          <a:p>
            <a:endParaRPr lang="en-US" sz="1600" dirty="0" smtClean="0"/>
          </a:p>
          <a:p>
            <a:endParaRPr lang="en-US" sz="1600" dirty="0" smtClean="0"/>
          </a:p>
          <a:p>
            <a:pPr algn="just"/>
            <a:r>
              <a:rPr lang="en-US" sz="1600" dirty="0" smtClean="0"/>
              <a:t>“</a:t>
            </a:r>
            <a:r>
              <a:rPr lang="en-US" sz="1600" dirty="0" err="1" smtClean="0"/>
              <a:t>Casta</a:t>
            </a:r>
            <a:r>
              <a:rPr lang="en-US" sz="1600" dirty="0" smtClean="0"/>
              <a:t> Diva,” from </a:t>
            </a:r>
            <a:r>
              <a:rPr lang="en-US" sz="1600" i="1" dirty="0" smtClean="0"/>
              <a:t>Norma, </a:t>
            </a:r>
            <a:r>
              <a:rPr lang="en-US" sz="1600" dirty="0" err="1" smtClean="0"/>
              <a:t>Vincenzo</a:t>
            </a:r>
            <a:r>
              <a:rPr lang="en-US" sz="1600" dirty="0" smtClean="0"/>
              <a:t> Bellini, 1831</a:t>
            </a:r>
          </a:p>
          <a:p>
            <a:pPr algn="just"/>
            <a:r>
              <a:rPr lang="en-US" sz="1600" dirty="0" smtClean="0"/>
              <a:t>Beethoven, Violin Concerto, 2</a:t>
            </a:r>
            <a:r>
              <a:rPr lang="en-US" sz="1600" baseline="30000" dirty="0" smtClean="0"/>
              <a:t>nd</a:t>
            </a:r>
            <a:r>
              <a:rPr lang="en-US" sz="1600" dirty="0" smtClean="0"/>
              <a:t> movement, 1806</a:t>
            </a:r>
          </a:p>
          <a:p>
            <a:pPr algn="just"/>
            <a:endParaRPr lang="en-US" sz="1600" dirty="0"/>
          </a:p>
        </p:txBody>
      </p:sp>
      <p:pic>
        <p:nvPicPr>
          <p:cNvPr id="6" name="1-08 Casta Diva.m4a">
            <a:hlinkClick r:id="" action="ppaction://media"/>
          </p:cNvPr>
          <p:cNvPicPr/>
          <p:nvPr>
            <a:quickTimeFile r:link="rId1"/>
          </p:nvPr>
        </p:nvPicPr>
        <p:blipFill>
          <a:blip r:embed="rId5"/>
          <a:stretch>
            <a:fillRect/>
          </a:stretch>
        </p:blipFill>
        <p:spPr>
          <a:xfrm>
            <a:off x="6705600" y="4778375"/>
            <a:ext cx="1524000" cy="698500"/>
          </a:xfrm>
          <a:prstGeom prst="rect">
            <a:avLst/>
          </a:prstGeom>
        </p:spPr>
      </p:pic>
      <p:pic>
        <p:nvPicPr>
          <p:cNvPr id="7" name="02 Beethoven, Violin Concerto, II.m4a">
            <a:hlinkClick r:id="" action="ppaction://media"/>
          </p:cNvPr>
          <p:cNvPicPr/>
          <p:nvPr>
            <a:quickTimeFile r:link="rId2"/>
          </p:nvPr>
        </p:nvPicPr>
        <p:blipFill>
          <a:blip r:embed="rId5"/>
          <a:stretch>
            <a:fillRect/>
          </a:stretch>
        </p:blipFill>
        <p:spPr>
          <a:xfrm>
            <a:off x="6705600" y="5267325"/>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22" dirty="0" smtClean="0"/>
              <a:t>ART, UNIVERSALLY, AROUSES OUR SENSE OF THE ENIGMATIC</a:t>
            </a:r>
            <a:r>
              <a:rPr lang="en-US" sz="6000" dirty="0" smtClean="0"/>
              <a:t/>
            </a:r>
            <a:br>
              <a:rPr lang="en-US" sz="6000" dirty="0" smtClean="0"/>
            </a:br>
            <a:r>
              <a:rPr lang="en-US" sz="1333" dirty="0" smtClean="0"/>
              <a:t>GRIEF ITSELF IS ENIGMATIC, ALONE OR AS A SHADOW TO ANOTHER ENIGMA</a:t>
            </a:r>
            <a:br>
              <a:rPr lang="en-US" sz="1333" dirty="0" smtClean="0"/>
            </a:br>
            <a:r>
              <a:rPr lang="en-US" sz="1333" dirty="0" smtClean="0"/>
              <a:t/>
            </a:r>
            <a:br>
              <a:rPr lang="en-US" sz="1333" dirty="0" smtClean="0"/>
            </a:br>
            <a:r>
              <a:rPr lang="en-US" sz="1400" dirty="0" smtClean="0"/>
              <a:t>Ellsworth Kelly, “Green-Blue,” 1968</a:t>
            </a:r>
            <a:br>
              <a:rPr lang="en-US" sz="1400" dirty="0" smtClean="0"/>
            </a:br>
            <a:endParaRPr lang="en-US" sz="1333" dirty="0"/>
          </a:p>
        </p:txBody>
      </p:sp>
      <p:pic>
        <p:nvPicPr>
          <p:cNvPr id="5" name="Content Placeholder 4" descr="Screen Shot 2016-04-11 at 11.16.42 AM.png"/>
          <p:cNvPicPr>
            <a:picLocks noGrp="1" noChangeAspect="1"/>
          </p:cNvPicPr>
          <p:nvPr>
            <p:ph idx="1"/>
          </p:nvPr>
        </p:nvPicPr>
        <p:blipFill>
          <a:blip r:embed="rId3"/>
          <a:stretch>
            <a:fillRect/>
          </a:stretch>
        </p:blipFill>
        <p:spPr>
          <a:xfrm>
            <a:off x="1700974" y="1600200"/>
            <a:ext cx="5742051"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67" dirty="0" smtClean="0"/>
              <a:t>ART, UNIVERSALLY, AROUSES OUR SENSE OF THE ENIGMATIC</a:t>
            </a:r>
            <a:r>
              <a:rPr lang="en-US" sz="8800" dirty="0" smtClean="0"/>
              <a:t/>
            </a:r>
            <a:br>
              <a:rPr lang="en-US" sz="8800" dirty="0" smtClean="0"/>
            </a:br>
            <a:r>
              <a:rPr lang="en-US" sz="1333" dirty="0" smtClean="0"/>
              <a:t>GRIEF ITSELF IS ENIGMATIC, ALONE OR AS A SHADOW TO ANOTHER ENIGMA</a:t>
            </a:r>
            <a:br>
              <a:rPr lang="en-US" sz="1333" dirty="0" smtClean="0"/>
            </a:br>
            <a:r>
              <a:rPr lang="en-US" sz="2400" dirty="0" smtClean="0"/>
              <a:t/>
            </a:r>
            <a:br>
              <a:rPr lang="en-US" sz="2400" dirty="0" smtClean="0"/>
            </a:br>
            <a:r>
              <a:rPr lang="en-US" sz="1556" dirty="0" smtClean="0"/>
              <a:t>Great (Friday) Mosque of Herat (Afghanistan). Architect: </a:t>
            </a:r>
            <a:r>
              <a:rPr lang="en-US" sz="1556" dirty="0" err="1" smtClean="0"/>
              <a:t>Jalal</a:t>
            </a:r>
            <a:r>
              <a:rPr lang="en-US" sz="1556" dirty="0" smtClean="0"/>
              <a:t> al-Din </a:t>
            </a:r>
            <a:r>
              <a:rPr lang="en-US" sz="1556" dirty="0" err="1" smtClean="0"/>
              <a:t>Firuzshaw</a:t>
            </a:r>
            <a:r>
              <a:rPr lang="en-US" sz="1556" dirty="0" smtClean="0"/>
              <a:t>. Completed 1446. </a:t>
            </a:r>
            <a:endParaRPr lang="en-US" sz="1556" dirty="0"/>
          </a:p>
        </p:txBody>
      </p:sp>
      <p:pic>
        <p:nvPicPr>
          <p:cNvPr id="4" name="Content Placeholder 3" descr="GreatMosqueHerat.png"/>
          <p:cNvPicPr>
            <a:picLocks noGrp="1" noChangeAspect="1"/>
          </p:cNvPicPr>
          <p:nvPr>
            <p:ph idx="1"/>
          </p:nvPr>
        </p:nvPicPr>
        <p:blipFill>
          <a:blip r:embed="rId3"/>
          <a:stretch>
            <a:fillRect/>
          </a:stretch>
        </p:blipFill>
        <p:spPr>
          <a:xfrm>
            <a:off x="1548763" y="1600200"/>
            <a:ext cx="6046473"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11" dirty="0" smtClean="0"/>
              <a:t>WHAT IS </a:t>
            </a:r>
            <a:r>
              <a:rPr lang="en-US" sz="3111" i="1" dirty="0" smtClean="0"/>
              <a:t>ENIGMA</a:t>
            </a:r>
            <a:r>
              <a:rPr lang="en-US" sz="3111" dirty="0" smtClean="0"/>
              <a:t>?</a:t>
            </a:r>
            <a:br>
              <a:rPr lang="en-US" sz="3111" dirty="0" smtClean="0"/>
            </a:br>
            <a:r>
              <a:rPr lang="en-US" sz="1400" dirty="0" smtClean="0"/>
              <a:t>Here, it’s to be thought of in a philosophical sense, as a contrast to a </a:t>
            </a:r>
            <a:r>
              <a:rPr lang="en-US" sz="1400" i="1" dirty="0" smtClean="0"/>
              <a:t>problem.</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3294" i="1" dirty="0" smtClean="0"/>
              <a:t>enigma</a:t>
            </a:r>
            <a:r>
              <a:rPr lang="en-US" sz="3294" dirty="0" smtClean="0"/>
              <a:t> and </a:t>
            </a:r>
            <a:r>
              <a:rPr lang="en-US" sz="3294" i="1" dirty="0" smtClean="0"/>
              <a:t>problem</a:t>
            </a:r>
            <a:r>
              <a:rPr lang="en-US" sz="3294" dirty="0" smtClean="0"/>
              <a:t> — each is a form of “surprise” within our experience </a:t>
            </a:r>
          </a:p>
          <a:p>
            <a:r>
              <a:rPr lang="en-US" sz="2581" dirty="0" smtClean="0"/>
              <a:t>With contemplation, an </a:t>
            </a:r>
            <a:r>
              <a:rPr lang="en-US" sz="2581" i="1" dirty="0" smtClean="0"/>
              <a:t>enigma</a:t>
            </a:r>
            <a:r>
              <a:rPr lang="en-US" sz="2581" dirty="0" smtClean="0"/>
              <a:t> enlarges, deepens, becomes richer. Example: “health.”</a:t>
            </a:r>
          </a:p>
          <a:p>
            <a:r>
              <a:rPr lang="en-US" sz="2588" dirty="0" smtClean="0"/>
              <a:t>With solution, a </a:t>
            </a:r>
            <a:r>
              <a:rPr lang="en-US" sz="2588" i="1" dirty="0" smtClean="0"/>
              <a:t>problem</a:t>
            </a:r>
            <a:r>
              <a:rPr lang="en-US" sz="2588" dirty="0" smtClean="0"/>
              <a:t> vanishes. Example: “illness.”</a:t>
            </a:r>
          </a:p>
          <a:p>
            <a:pPr>
              <a:buNone/>
            </a:pPr>
            <a:r>
              <a:rPr lang="en-US" sz="2588" dirty="0" smtClean="0"/>
              <a:t>  </a:t>
            </a:r>
          </a:p>
          <a:p>
            <a:pPr algn="just">
              <a:buNone/>
            </a:pPr>
            <a:r>
              <a:rPr lang="en-US" sz="1882" dirty="0" smtClean="0"/>
              <a:t>ALL OF US SOMETIMES, MANY OF US USUALLY OR ALWAYS, DENY THE ENIGMATIC IN FAVOR OF THE PROBLEMATIC—i.e., these days we do. We create </a:t>
            </a:r>
            <a:r>
              <a:rPr lang="en-US" sz="1882" dirty="0" smtClean="0">
                <a:solidFill>
                  <a:schemeClr val="bg1"/>
                </a:solidFill>
              </a:rPr>
              <a:t>unconscious fantasies of perfection</a:t>
            </a:r>
            <a:r>
              <a:rPr lang="en-US" sz="1882" dirty="0" smtClean="0"/>
              <a:t>: they </a:t>
            </a:r>
            <a:r>
              <a:rPr lang="en-US" sz="1882" i="1" dirty="0" smtClean="0"/>
              <a:t>are</a:t>
            </a:r>
            <a:r>
              <a:rPr lang="en-US" sz="1882" dirty="0" smtClean="0"/>
              <a:t> our solutions for enigma we’ve turned into problems. BUT If or when we suffer loss, are accused, become ill, a diagnosis is bestowed upon us—our unconscious “solution” is punctured </a:t>
            </a:r>
            <a:r>
              <a:rPr lang="en-US" sz="1882" dirty="0" err="1" smtClean="0">
                <a:sym typeface="Wingdings"/>
              </a:rPr>
              <a:t></a:t>
            </a:r>
            <a:r>
              <a:rPr lang="en-US" sz="1882" dirty="0" smtClean="0">
                <a:sym typeface="Wingdings"/>
              </a:rPr>
              <a:t> conscious anguish or unconscious avoidance (denial, dissociation)</a:t>
            </a:r>
            <a:r>
              <a:rPr lang="en-US" sz="1882" dirty="0" smtClean="0"/>
              <a:t>.</a:t>
            </a:r>
          </a:p>
          <a:p>
            <a:pPr algn="just">
              <a:buNone/>
            </a:pPr>
            <a:endParaRPr lang="en-US" sz="1400" dirty="0" smtClean="0"/>
          </a:p>
          <a:p>
            <a:pPr algn="just">
              <a:buNone/>
            </a:pPr>
            <a:r>
              <a:rPr lang="en-US" sz="1400" dirty="0" smtClean="0"/>
              <a:t>Beethoven, 3</a:t>
            </a:r>
            <a:r>
              <a:rPr lang="en-US" sz="1400" baseline="30000" dirty="0" smtClean="0"/>
              <a:t>rd</a:t>
            </a:r>
            <a:r>
              <a:rPr lang="en-US" sz="1400" dirty="0" smtClean="0"/>
              <a:t> Piano Concerto, 2</a:t>
            </a:r>
            <a:r>
              <a:rPr lang="en-US" sz="1400" baseline="30000" dirty="0" smtClean="0"/>
              <a:t>nd</a:t>
            </a:r>
            <a:r>
              <a:rPr lang="en-US" sz="1400" dirty="0" smtClean="0"/>
              <a:t> movement, 1800 </a:t>
            </a:r>
          </a:p>
          <a:p>
            <a:endParaRPr lang="en-US" dirty="0"/>
          </a:p>
        </p:txBody>
      </p:sp>
      <p:pic>
        <p:nvPicPr>
          <p:cNvPr id="5" name="02 Piano Concerto No.3-2. Largo.m4a">
            <a:hlinkClick r:id="" action="ppaction://media"/>
          </p:cNvPr>
          <p:cNvPicPr/>
          <p:nvPr>
            <a:quickTimeFile r:link="rId1"/>
          </p:nvPr>
        </p:nvPicPr>
        <p:blipFill>
          <a:blip r:embed="rId4"/>
          <a:stretch>
            <a:fillRect/>
          </a:stretch>
        </p:blipFill>
        <p:spPr>
          <a:xfrm>
            <a:off x="7391400" y="3079750"/>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4495800"/>
          </a:xfrm>
        </p:spPr>
        <p:txBody>
          <a:bodyPr>
            <a:normAutofit/>
          </a:bodyPr>
          <a:lstStyle/>
          <a:p>
            <a:r>
              <a:rPr lang="en-US" sz="1556" dirty="0" smtClean="0"/>
              <a:t/>
            </a:r>
            <a:br>
              <a:rPr lang="en-US" sz="1556" dirty="0" smtClean="0"/>
            </a:br>
            <a:r>
              <a:rPr lang="en-US" sz="1556" dirty="0" smtClean="0"/>
              <a:t/>
            </a:r>
            <a:br>
              <a:rPr lang="en-US" sz="1556" dirty="0" smtClean="0"/>
            </a:br>
            <a:r>
              <a:rPr lang="en-US" sz="1556" dirty="0" smtClean="0"/>
              <a:t>“Jeannie with the Light Brown Hair,” Stephen Foster, 1854                   (Here, loss is relative:  love.)</a:t>
            </a:r>
            <a:br>
              <a:rPr lang="en-US" sz="1556" dirty="0" smtClean="0"/>
            </a:br>
            <a:r>
              <a:rPr lang="en-US" sz="1556" dirty="0" smtClean="0"/>
              <a:t/>
            </a:r>
            <a:br>
              <a:rPr lang="en-US" sz="1556" dirty="0" smtClean="0"/>
            </a:br>
            <a:r>
              <a:rPr lang="en-US" sz="1556" dirty="0" smtClean="0"/>
              <a:t/>
            </a:r>
            <a:br>
              <a:rPr lang="en-US" sz="1556" dirty="0" smtClean="0"/>
            </a:br>
            <a:r>
              <a:rPr lang="en-US" sz="1556" dirty="0" smtClean="0"/>
              <a:t/>
            </a:r>
            <a:br>
              <a:rPr lang="en-US" sz="1556" dirty="0" smtClean="0"/>
            </a:br>
            <a:r>
              <a:rPr lang="en-US" sz="1556" dirty="0" smtClean="0"/>
              <a:t/>
            </a:r>
            <a:br>
              <a:rPr lang="en-US" sz="1556" dirty="0" smtClean="0"/>
            </a:br>
            <a:r>
              <a:rPr lang="en-US" sz="2222" dirty="0" smtClean="0">
                <a:latin typeface="Arial Narrow"/>
                <a:cs typeface="Arial Narrow"/>
              </a:rPr>
              <a:t>GRIEF HAS THREE POSSIBLE OUTCOMES</a:t>
            </a:r>
            <a:r>
              <a:rPr lang="en-US" sz="1800" dirty="0" smtClean="0">
                <a:latin typeface="Arial Narrow"/>
                <a:cs typeface="Arial Narrow"/>
              </a:rPr>
              <a:t/>
            </a:r>
            <a:br>
              <a:rPr lang="en-US" sz="1800" dirty="0" smtClean="0">
                <a:latin typeface="Arial Narrow"/>
                <a:cs typeface="Arial Narrow"/>
              </a:rPr>
            </a:br>
            <a:r>
              <a:rPr lang="en-US" sz="2222" dirty="0" smtClean="0">
                <a:latin typeface="Arial Narrow"/>
                <a:cs typeface="Arial Narrow"/>
              </a:rPr>
              <a:t>   Acceptance</a:t>
            </a:r>
            <a:br>
              <a:rPr lang="en-US" sz="2222" dirty="0" smtClean="0">
                <a:latin typeface="Arial Narrow"/>
                <a:cs typeface="Arial Narrow"/>
              </a:rPr>
            </a:br>
            <a:r>
              <a:rPr lang="en-US" sz="2222" dirty="0" smtClean="0">
                <a:latin typeface="Arial Narrow"/>
                <a:cs typeface="Arial Narrow"/>
              </a:rPr>
              <a:t>   (Dawning) hope</a:t>
            </a:r>
            <a:br>
              <a:rPr lang="en-US" sz="2222" dirty="0" smtClean="0">
                <a:latin typeface="Arial Narrow"/>
                <a:cs typeface="Arial Narrow"/>
              </a:rPr>
            </a:br>
            <a:r>
              <a:rPr lang="en-US" sz="2222" dirty="0" smtClean="0">
                <a:latin typeface="Arial Narrow"/>
                <a:cs typeface="Arial Narrow"/>
              </a:rPr>
              <a:t>   A combination of acceptance &amp; hope</a:t>
            </a:r>
            <a:r>
              <a:rPr lang="en-US" sz="1200" dirty="0" smtClean="0">
                <a:latin typeface="Arial Narrow"/>
                <a:cs typeface="Arial Narrow"/>
              </a:rPr>
              <a:t/>
            </a:r>
            <a:br>
              <a:rPr lang="en-US" sz="1200" dirty="0" smtClean="0">
                <a:latin typeface="Arial Narrow"/>
                <a:cs typeface="Arial Narrow"/>
              </a:rPr>
            </a:br>
            <a:r>
              <a:rPr lang="en-US" sz="1200" dirty="0" smtClean="0">
                <a:latin typeface="Arial Narrow"/>
                <a:cs typeface="Arial Narrow"/>
              </a:rPr>
              <a:t>   </a:t>
            </a:r>
            <a:r>
              <a:rPr lang="en-US" sz="2000" dirty="0" smtClean="0"/>
              <a:t/>
            </a:r>
            <a:br>
              <a:rPr lang="en-US" sz="2000" dirty="0" smtClean="0"/>
            </a:br>
            <a:r>
              <a:rPr lang="en-US" sz="2000" dirty="0" smtClean="0"/>
              <a:t/>
            </a:r>
            <a:br>
              <a:rPr lang="en-US" sz="2000" dirty="0" smtClean="0"/>
            </a:br>
            <a:r>
              <a:rPr lang="en-US" sz="2000" dirty="0" smtClean="0"/>
              <a:t> </a:t>
            </a:r>
            <a:endParaRPr lang="en-US" sz="2000" dirty="0"/>
          </a:p>
        </p:txBody>
      </p:sp>
      <p:pic>
        <p:nvPicPr>
          <p:cNvPr id="5" name="2-20 Jeannie With the Light Brown Hair.m4p">
            <a:hlinkClick r:id="" action="ppaction://media"/>
          </p:cNvPr>
          <p:cNvPicPr/>
          <p:nvPr>
            <a:quickTimeFile r:link="rId1"/>
          </p:nvPr>
        </p:nvPicPr>
        <p:blipFill>
          <a:blip r:embed="rId4"/>
          <a:stretch>
            <a:fillRect/>
          </a:stretch>
        </p:blipFill>
        <p:spPr>
          <a:xfrm>
            <a:off x="3810000" y="3079750"/>
            <a:ext cx="1524000" cy="698500"/>
          </a:xfrm>
          <a:prstGeom prst="rect">
            <a:avLst/>
          </a:prstGeom>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sz="1200" dirty="0" smtClean="0"/>
              <a:t>“Shenandoah,” early 19</a:t>
            </a:r>
            <a:r>
              <a:rPr lang="en-US" sz="1200" baseline="30000" dirty="0" smtClean="0"/>
              <a:t>th</a:t>
            </a:r>
            <a:r>
              <a:rPr lang="en-US" sz="1200" dirty="0" smtClean="0"/>
              <a:t> century, American/Canadian                                                         (Again, relative loss—longing for “home.”).</a:t>
            </a:r>
            <a:br>
              <a:rPr lang="en-US" sz="1200" dirty="0" smtClean="0"/>
            </a:br>
            <a:r>
              <a:rPr lang="en-US" sz="1200" dirty="0" smtClean="0"/>
              <a:t/>
            </a:r>
            <a:br>
              <a:rPr lang="en-US" sz="1200" dirty="0" smtClean="0"/>
            </a:br>
            <a:r>
              <a:rPr lang="en-US" sz="1800" dirty="0" smtClean="0"/>
              <a:t>GRIEF </a:t>
            </a:r>
            <a:r>
              <a:rPr lang="en-US" sz="1800" dirty="0" err="1" smtClean="0">
                <a:sym typeface="Wingdings"/>
              </a:rPr>
              <a:t></a:t>
            </a:r>
            <a:r>
              <a:rPr lang="en-US" sz="1800" dirty="0" smtClean="0">
                <a:sym typeface="Wingdings"/>
              </a:rPr>
              <a:t> </a:t>
            </a:r>
            <a:r>
              <a:rPr lang="en-US" sz="1800" dirty="0" smtClean="0"/>
              <a:t>ACCEPTANCE &amp; (DAWNING) HOPE</a:t>
            </a:r>
            <a:r>
              <a:rPr lang="en-US" sz="2000" dirty="0" smtClean="0"/>
              <a:t/>
            </a:r>
            <a:br>
              <a:rPr lang="en-US" sz="2000" dirty="0" smtClean="0"/>
            </a:br>
            <a:r>
              <a:rPr lang="en-US" sz="2000" dirty="0" smtClean="0"/>
              <a:t/>
            </a:r>
            <a:br>
              <a:rPr lang="en-US" sz="2000" dirty="0" smtClean="0"/>
            </a:br>
            <a:r>
              <a:rPr lang="en-US" sz="2000" dirty="0" smtClean="0"/>
              <a:t> </a:t>
            </a:r>
            <a:endParaRPr lang="en-US" sz="2000" dirty="0"/>
          </a:p>
        </p:txBody>
      </p:sp>
      <p:pic>
        <p:nvPicPr>
          <p:cNvPr id="5" name="2-15 Shenandoah.m4p">
            <a:hlinkClick r:id="" action="ppaction://media"/>
          </p:cNvPr>
          <p:cNvPicPr/>
          <p:nvPr>
            <a:quickTimeFile r:link="rId1"/>
          </p:nvPr>
        </p:nvPicPr>
        <p:blipFill>
          <a:blip r:embed="rId4"/>
          <a:stretch>
            <a:fillRect/>
          </a:stretch>
        </p:blipFill>
        <p:spPr>
          <a:xfrm>
            <a:off x="3810000" y="3079750"/>
            <a:ext cx="1524000" cy="698500"/>
          </a:xfrm>
          <a:prstGeom prst="rect">
            <a:avLst/>
          </a:prstGeo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dirty="0" smtClean="0"/>
              <a:t>“Don’t Think Twice, It’s All Right,” Bob Dylan, 1963                                                        (Relative loss, here again a relationship)</a:t>
            </a:r>
            <a:br>
              <a:rPr lang="en-US" sz="1200" dirty="0" smtClean="0"/>
            </a:br>
            <a:r>
              <a:rPr lang="en-US" sz="1200" dirty="0" smtClean="0"/>
              <a:t/>
            </a:r>
            <a:br>
              <a:rPr lang="en-US" sz="1200" dirty="0" smtClean="0"/>
            </a:br>
            <a:r>
              <a:rPr lang="en-US" sz="1800" dirty="0" smtClean="0"/>
              <a:t>GRIEF </a:t>
            </a:r>
            <a:r>
              <a:rPr lang="en-US" sz="1800" dirty="0" err="1" smtClean="0">
                <a:sym typeface="Wingdings"/>
              </a:rPr>
              <a:t></a:t>
            </a:r>
            <a:r>
              <a:rPr lang="en-US" sz="1800" dirty="0" smtClean="0"/>
              <a:t> ACCEPTANCE</a:t>
            </a:r>
            <a:endParaRPr lang="en-US" sz="1200" dirty="0"/>
          </a:p>
        </p:txBody>
      </p:sp>
      <p:sp>
        <p:nvSpPr>
          <p:cNvPr id="3" name="Content Placeholder 2"/>
          <p:cNvSpPr>
            <a:spLocks noGrp="1"/>
          </p:cNvSpPr>
          <p:nvPr>
            <p:ph idx="1"/>
          </p:nvPr>
        </p:nvSpPr>
        <p:spPr/>
        <p:txBody>
          <a:bodyPr>
            <a:normAutofit/>
          </a:bodyPr>
          <a:lstStyle/>
          <a:p>
            <a:pPr>
              <a:buNone/>
            </a:pPr>
            <a:r>
              <a:rPr lang="en-US" sz="1800" dirty="0" smtClean="0"/>
              <a:t>	</a:t>
            </a:r>
            <a:endParaRPr lang="en-US" sz="1800" dirty="0"/>
          </a:p>
        </p:txBody>
      </p:sp>
      <p:pic>
        <p:nvPicPr>
          <p:cNvPr id="4" name="1-02 Don't Think Twice, It's All Right.m4a">
            <a:hlinkClick r:id="" action="ppaction://media"/>
          </p:cNvPr>
          <p:cNvPicPr>
            <a:picLocks noRot="1" noChangeAspect="1"/>
          </p:cNvPicPr>
          <p:nvPr>
            <a:audioFile r:link="rId1"/>
          </p:nvPr>
        </p:nvPicPr>
        <p:blipFill>
          <a:blip r:embed="rId5"/>
          <a:stretch>
            <a:fillRect/>
          </a:stretch>
        </p:blipFill>
        <p:spPr>
          <a:xfrm>
            <a:off x="4414838" y="3271838"/>
            <a:ext cx="314325" cy="314325"/>
          </a:xfrm>
          <a:prstGeom prst="rect">
            <a:avLst/>
          </a:prstGeom>
        </p:spPr>
      </p:pic>
      <p:pic>
        <p:nvPicPr>
          <p:cNvPr id="5" name="1-02 Don't Think Twice, It's All Right.m4a">
            <a:hlinkClick r:id="" action="ppaction://media"/>
          </p:cNvPr>
          <p:cNvPicPr/>
          <p:nvPr>
            <a:quickTimeFile r:link="rId2"/>
          </p:nvPr>
        </p:nvPicPr>
        <p:blipFill>
          <a:blip r:embed="rId6"/>
          <a:stretch>
            <a:fillRect/>
          </a:stretch>
        </p:blipFill>
        <p:spPr>
          <a:xfrm>
            <a:off x="3810000" y="3079750"/>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57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GRIEF &amp; BEAUTY</a:t>
            </a:r>
            <a:br>
              <a:rPr lang="en-US" dirty="0" smtClean="0"/>
            </a:br>
            <a:r>
              <a:rPr lang="en-US" sz="2667" dirty="0" smtClean="0"/>
              <a:t>	WHY ARE BOTH GOOD FOR US?</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endParaRPr lang="en-US" sz="1600" dirty="0" smtClean="0"/>
          </a:p>
          <a:p>
            <a:r>
              <a:rPr lang="en-US" sz="1600" dirty="0" smtClean="0"/>
              <a:t>THEY ARE ASPECTS OF THE SAME THING (ENIGMA): THEY UNIFY WITHIN AND WITHOUT. </a:t>
            </a:r>
          </a:p>
          <a:p>
            <a:r>
              <a:rPr lang="en-US" sz="1600" dirty="0" smtClean="0">
                <a:solidFill>
                  <a:srgbClr val="CCFFCC"/>
                </a:solidFill>
              </a:rPr>
              <a:t>The self-parts within us    </a:t>
            </a:r>
            <a:r>
              <a:rPr lang="en-US" sz="1600" dirty="0" smtClean="0"/>
              <a:t>AND    </a:t>
            </a:r>
            <a:r>
              <a:rPr lang="en-US" sz="1600" dirty="0" smtClean="0">
                <a:solidFill>
                  <a:srgbClr val="CCFFCC"/>
                </a:solidFill>
              </a:rPr>
              <a:t>us to others without</a:t>
            </a:r>
            <a:r>
              <a:rPr lang="en-US" sz="1600" dirty="0" smtClean="0"/>
              <a:t>.	</a:t>
            </a:r>
          </a:p>
          <a:p>
            <a:endParaRPr lang="en-US" sz="1600" dirty="0" smtClean="0"/>
          </a:p>
          <a:p>
            <a:r>
              <a:rPr lang="en-US" sz="1200" dirty="0" smtClean="0"/>
              <a:t>Aaron Copland, </a:t>
            </a:r>
            <a:r>
              <a:rPr lang="en-US" sz="1200" i="1" dirty="0" smtClean="0"/>
              <a:t>Sonata for violin, </a:t>
            </a:r>
            <a:r>
              <a:rPr lang="en-US" sz="1200" dirty="0" smtClean="0"/>
              <a:t>2</a:t>
            </a:r>
            <a:r>
              <a:rPr lang="en-US" sz="1200" baseline="30000" dirty="0" smtClean="0"/>
              <a:t>nd</a:t>
            </a:r>
            <a:r>
              <a:rPr lang="en-US" sz="1200" dirty="0" smtClean="0"/>
              <a:t> movement,</a:t>
            </a:r>
            <a:r>
              <a:rPr lang="en-US" sz="1200" i="1" dirty="0" smtClean="0"/>
              <a:t> </a:t>
            </a:r>
            <a:r>
              <a:rPr lang="en-US" sz="1200" dirty="0" smtClean="0"/>
              <a:t>1943</a:t>
            </a:r>
            <a:endParaRPr lang="en-US" sz="1200" dirty="0"/>
          </a:p>
        </p:txBody>
      </p:sp>
      <p:pic>
        <p:nvPicPr>
          <p:cNvPr id="5" name="11 Sonata for Violin and Piano (1942_3)_ II. Lento.m4a">
            <a:hlinkClick r:id="" action="ppaction://media"/>
          </p:cNvPr>
          <p:cNvPicPr/>
          <p:nvPr>
            <a:quickTimeFile r:link="rId1"/>
          </p:nvPr>
        </p:nvPicPr>
        <p:blipFill>
          <a:blip r:embed="rId4"/>
          <a:stretch>
            <a:fillRect/>
          </a:stretch>
        </p:blipFill>
        <p:spPr>
          <a:xfrm>
            <a:off x="304800" y="5254625"/>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67" dirty="0" smtClean="0"/>
              <a:t>HOPE:       “DAWNING”    V.    “DAUNTING”</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2000" dirty="0" smtClean="0"/>
              <a:t>(DAWNING) HOPE</a:t>
            </a:r>
            <a:r>
              <a:rPr lang="en-US" sz="1600" dirty="0" smtClean="0"/>
              <a:t> </a:t>
            </a:r>
            <a:r>
              <a:rPr lang="en-US" sz="1600" i="1" dirty="0" smtClean="0"/>
              <a:t>RISES</a:t>
            </a:r>
            <a:r>
              <a:rPr lang="en-US" sz="1600" dirty="0" smtClean="0"/>
              <a:t> (OFTEN INTO </a:t>
            </a:r>
            <a:r>
              <a:rPr lang="en-US" sz="1600" i="1" dirty="0" smtClean="0"/>
              <a:t>GRIEF</a:t>
            </a:r>
            <a:r>
              <a:rPr lang="en-US" sz="1600" dirty="0" smtClean="0"/>
              <a:t>)—IT’S EFFORTLESS AND ENIGMATIC, A </a:t>
            </a:r>
            <a:r>
              <a:rPr lang="en-US" sz="1600" i="1" dirty="0" smtClean="0"/>
              <a:t>HAPPENING</a:t>
            </a:r>
            <a:r>
              <a:rPr lang="en-US" sz="1600" dirty="0" smtClean="0"/>
              <a:t>    </a:t>
            </a:r>
            <a:r>
              <a:rPr lang="en-US" sz="1400" dirty="0" smtClean="0"/>
              <a:t>It is quiet optimism, targeted (on a topic of the mind) or diffused (a “posture” of the mind). </a:t>
            </a:r>
            <a:r>
              <a:rPr lang="en-US" sz="1400" i="1" dirty="0" smtClean="0"/>
              <a:t>Hope without expectation.</a:t>
            </a:r>
            <a:r>
              <a:rPr lang="en-US" sz="1400" dirty="0" smtClean="0"/>
              <a:t> </a:t>
            </a:r>
          </a:p>
          <a:p>
            <a:pPr>
              <a:buNone/>
            </a:pPr>
            <a:endParaRPr lang="en-US" sz="1400" dirty="0" smtClean="0"/>
          </a:p>
          <a:p>
            <a:pPr>
              <a:buNone/>
            </a:pPr>
            <a:r>
              <a:rPr lang="en-US" sz="1600" dirty="0" smtClean="0"/>
              <a:t> (</a:t>
            </a:r>
            <a:r>
              <a:rPr lang="en-US" sz="2000" dirty="0" smtClean="0"/>
              <a:t>DAUNTING) HOPE</a:t>
            </a:r>
            <a:r>
              <a:rPr lang="en-US" sz="1600" dirty="0" smtClean="0"/>
              <a:t> IS EFFORTFUL (CHEERLEADING), A FORM OF EXHORTATION—A SOLUTION TO A PROBLEM   </a:t>
            </a:r>
            <a:r>
              <a:rPr lang="en-US" sz="1400" dirty="0" smtClean="0"/>
              <a:t>It’s most adaptive as an encouragement for another to accomplish something, or for a warrior. </a:t>
            </a:r>
            <a:r>
              <a:rPr lang="en-US" sz="1400" i="1" dirty="0" smtClean="0"/>
              <a:t>Hope with expectation.</a:t>
            </a:r>
          </a:p>
          <a:p>
            <a:pPr>
              <a:buNone/>
            </a:pPr>
            <a:r>
              <a:rPr lang="en-US" sz="1400" dirty="0" smtClean="0"/>
              <a:t>	But it has risk. It is often deployed unconsciously as a defense—a disavowal of GRIEF or disappointment, i.e., a form of fantasizing as a denial of the possibility of either.  </a:t>
            </a:r>
            <a:endParaRPr lang="en-US" sz="1600" dirty="0" smtClean="0"/>
          </a:p>
          <a:p>
            <a:pPr>
              <a:buNone/>
            </a:pPr>
            <a:endParaRPr lang="en-US" sz="1600" dirty="0" smtClean="0"/>
          </a:p>
          <a:p>
            <a:pPr>
              <a:buNone/>
            </a:pPr>
            <a:endParaRPr lang="en-US" sz="1600" dirty="0" smtClean="0"/>
          </a:p>
          <a:p>
            <a:pPr>
              <a:buNone/>
            </a:pPr>
            <a:r>
              <a:rPr lang="en-US" sz="1200" dirty="0" smtClean="0"/>
              <a:t>Max Bruch, </a:t>
            </a:r>
            <a:r>
              <a:rPr lang="en-US" sz="1200" dirty="0" err="1" smtClean="0"/>
              <a:t>Kol</a:t>
            </a:r>
            <a:r>
              <a:rPr lang="en-US" sz="1200" dirty="0" smtClean="0"/>
              <a:t> </a:t>
            </a:r>
            <a:r>
              <a:rPr lang="en-US" sz="1200" dirty="0" err="1" smtClean="0"/>
              <a:t>Nidrei</a:t>
            </a:r>
            <a:r>
              <a:rPr lang="en-US" sz="1200" dirty="0" smtClean="0"/>
              <a:t> (a version for piano &amp; cello), 1880 </a:t>
            </a:r>
            <a:endParaRPr lang="en-US" sz="1200" dirty="0"/>
          </a:p>
        </p:txBody>
      </p:sp>
      <p:pic>
        <p:nvPicPr>
          <p:cNvPr id="5" name="13 Kol Nidrei, Op. 47.m4a">
            <a:hlinkClick r:id="" action="ppaction://media"/>
          </p:cNvPr>
          <p:cNvPicPr/>
          <p:nvPr>
            <a:quickTimeFile r:link="rId1"/>
          </p:nvPr>
        </p:nvPicPr>
        <p:blipFill>
          <a:blip r:embed="rId4"/>
          <a:stretch>
            <a:fillRect/>
          </a:stretch>
        </p:blipFill>
        <p:spPr>
          <a:xfrm>
            <a:off x="7315200" y="3505200"/>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 THIS POEM, IS </a:t>
            </a:r>
            <a:r>
              <a:rPr lang="en-US" sz="2000" i="1" dirty="0" smtClean="0"/>
              <a:t>BEAUTY, GRIEF</a:t>
            </a:r>
            <a:r>
              <a:rPr lang="en-US" sz="2000" dirty="0" smtClean="0"/>
              <a:t>,</a:t>
            </a:r>
            <a:r>
              <a:rPr lang="en-US" sz="2000" i="1" dirty="0" smtClean="0"/>
              <a:t> </a:t>
            </a:r>
            <a:r>
              <a:rPr lang="en-US" sz="2000" dirty="0" smtClean="0"/>
              <a:t>(</a:t>
            </a:r>
            <a:r>
              <a:rPr lang="en-US" sz="2000" i="1" dirty="0" smtClean="0"/>
              <a:t>DAWNING) HOPE</a:t>
            </a:r>
            <a:r>
              <a:rPr lang="en-US" sz="2000" dirty="0" smtClean="0"/>
              <a:t>, </a:t>
            </a:r>
            <a:r>
              <a:rPr lang="en-US" sz="2000" i="1" dirty="0" smtClean="0"/>
              <a:t>PLAY</a:t>
            </a:r>
            <a:r>
              <a:rPr lang="en-US" sz="2000" dirty="0" smtClean="0"/>
              <a:t>, OR </a:t>
            </a:r>
            <a:r>
              <a:rPr lang="en-US" sz="2000" i="1" dirty="0" smtClean="0"/>
              <a:t>ACCEPTANCE</a:t>
            </a:r>
            <a:r>
              <a:rPr lang="en-US" sz="2000" dirty="0" smtClean="0"/>
              <a:t> THE ENIGMA</a:t>
            </a:r>
            <a:r>
              <a:rPr lang="en-US" sz="2000" i="1" dirty="0" smtClean="0"/>
              <a:t> </a:t>
            </a:r>
            <a:r>
              <a:rPr lang="en-US" sz="2000" dirty="0" smtClean="0"/>
              <a:t>IN THE LEAD?</a:t>
            </a:r>
            <a:endParaRPr lang="en-US" sz="2000" i="1" dirty="0"/>
          </a:p>
        </p:txBody>
      </p:sp>
      <p:sp>
        <p:nvSpPr>
          <p:cNvPr id="3" name="Content Placeholder 2"/>
          <p:cNvSpPr>
            <a:spLocks noGrp="1"/>
          </p:cNvSpPr>
          <p:nvPr>
            <p:ph idx="1"/>
          </p:nvPr>
        </p:nvSpPr>
        <p:spPr/>
        <p:txBody>
          <a:bodyPr>
            <a:normAutofit/>
          </a:bodyPr>
          <a:lstStyle/>
          <a:p>
            <a:pPr>
              <a:buNone/>
            </a:pPr>
            <a:r>
              <a:rPr lang="en-US" sz="1400" dirty="0" smtClean="0"/>
              <a:t>                                                    PROVISIONAL ETERNITY</a:t>
            </a:r>
          </a:p>
          <a:p>
            <a:endParaRPr lang="en-US" sz="1400" dirty="0" smtClean="0"/>
          </a:p>
          <a:p>
            <a:pPr>
              <a:buNone/>
            </a:pPr>
            <a:r>
              <a:rPr lang="en-US" sz="1600" dirty="0" smtClean="0"/>
              <a:t>A man and a woman lay in bed. “Just one more time,” said the man,</a:t>
            </a:r>
          </a:p>
          <a:p>
            <a:pPr>
              <a:buNone/>
            </a:pPr>
            <a:r>
              <a:rPr lang="en-US" sz="1600" dirty="0" smtClean="0"/>
              <a:t>“Just one more time.” “Why do you keep saying that?” said the woman.</a:t>
            </a:r>
          </a:p>
          <a:p>
            <a:pPr>
              <a:buNone/>
            </a:pPr>
            <a:r>
              <a:rPr lang="en-US" sz="1600" dirty="0" smtClean="0"/>
              <a:t>“Because I never want it to end,” said the man. “What don’t you want</a:t>
            </a:r>
          </a:p>
          <a:p>
            <a:pPr>
              <a:buNone/>
            </a:pPr>
            <a:r>
              <a:rPr lang="en-US" sz="1600" dirty="0" smtClean="0"/>
              <a:t>to end,” said the woman. “This,” said the man, “this never wanting it</a:t>
            </a:r>
          </a:p>
          <a:p>
            <a:pPr>
              <a:buNone/>
            </a:pPr>
            <a:r>
              <a:rPr lang="en-US" sz="1600" dirty="0" smtClean="0"/>
              <a:t>to end.”</a:t>
            </a:r>
          </a:p>
          <a:p>
            <a:endParaRPr lang="en-US" sz="1400" dirty="0" smtClean="0"/>
          </a:p>
          <a:p>
            <a:pPr lvl="8">
              <a:buNone/>
            </a:pPr>
            <a:r>
              <a:rPr lang="en-US" sz="1200" dirty="0" smtClean="0"/>
              <a:t>Mark Strand  (1934-2014)</a:t>
            </a:r>
          </a:p>
          <a:p>
            <a:pPr lvl="8">
              <a:buNone/>
            </a:pPr>
            <a:r>
              <a:rPr lang="en-US" sz="1200" i="1" dirty="0" smtClean="0"/>
              <a:t>The New Yorker</a:t>
            </a:r>
            <a:r>
              <a:rPr lang="en-US" sz="1200" dirty="0" smtClean="0"/>
              <a:t>, 06/13/2011</a:t>
            </a:r>
            <a:endParaRPr lang="en-US" sz="12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FOR HUMANS PERSONALLY, PERHAPS THESE TWO ENIGMA LOOM ABOVE OTHERS</a:t>
            </a:r>
            <a:endParaRPr lang="en-US" sz="2000" dirty="0"/>
          </a:p>
        </p:txBody>
      </p:sp>
      <p:sp>
        <p:nvSpPr>
          <p:cNvPr id="3" name="Content Placeholder 2"/>
          <p:cNvSpPr>
            <a:spLocks noGrp="1"/>
          </p:cNvSpPr>
          <p:nvPr>
            <p:ph idx="1"/>
          </p:nvPr>
        </p:nvSpPr>
        <p:spPr/>
        <p:txBody>
          <a:bodyPr>
            <a:normAutofit/>
          </a:bodyPr>
          <a:lstStyle/>
          <a:p>
            <a:r>
              <a:rPr lang="en-US" sz="2000" dirty="0" smtClean="0"/>
              <a:t>1. SELF-MATURITY: When have I (do I) become myself?</a:t>
            </a:r>
          </a:p>
          <a:p>
            <a:r>
              <a:rPr lang="en-US" sz="2000" dirty="0" smtClean="0"/>
              <a:t>2. KNOWLEDGE OF DEATH: What should I do (make) with it?</a:t>
            </a:r>
          </a:p>
          <a:p>
            <a:endParaRPr lang="en-US" sz="2000" dirty="0" smtClean="0"/>
          </a:p>
          <a:p>
            <a:pPr>
              <a:buNone/>
            </a:pPr>
            <a:r>
              <a:rPr lang="en-US" sz="2000" dirty="0" smtClean="0"/>
              <a:t>If we turn these enigma into problems, which we are prone to do, we may, we usually do, “solve” them via </a:t>
            </a:r>
            <a:r>
              <a:rPr lang="en-US" sz="2000" dirty="0" smtClean="0">
                <a:solidFill>
                  <a:schemeClr val="bg1"/>
                </a:solidFill>
              </a:rPr>
              <a:t>unconscious fantasies of perfection</a:t>
            </a:r>
            <a:r>
              <a:rPr lang="en-US" sz="2000" dirty="0" smtClean="0"/>
              <a:t>, which puts them “out of mind.” WHAT ARE EXAMPLES? </a:t>
            </a:r>
          </a:p>
          <a:p>
            <a:pPr>
              <a:buNone/>
            </a:pPr>
            <a:r>
              <a:rPr lang="en-US" sz="1600" dirty="0" smtClean="0"/>
              <a:t>“I’m a perfectly mature person, really”; “I’m in perfect health, and will remain so indefinitely.”  </a:t>
            </a:r>
          </a:p>
          <a:p>
            <a:endParaRPr lang="en-US" sz="2000" dirty="0" smtClean="0"/>
          </a:p>
          <a:p>
            <a:pPr algn="just">
              <a:buNone/>
            </a:pPr>
            <a:endParaRPr lang="en-US" sz="2000" dirty="0" smtClean="0"/>
          </a:p>
          <a:p>
            <a:pPr algn="just">
              <a:buNone/>
            </a:pPr>
            <a:r>
              <a:rPr lang="en-US" sz="1600" dirty="0" smtClean="0"/>
              <a:t>Miles Davis, </a:t>
            </a:r>
            <a:r>
              <a:rPr lang="en-US" sz="1600" i="1" dirty="0" smtClean="0"/>
              <a:t>Blue in Green, </a:t>
            </a:r>
            <a:r>
              <a:rPr lang="en-US" sz="1600" dirty="0" smtClean="0"/>
              <a:t>1962</a:t>
            </a:r>
            <a:r>
              <a:rPr lang="en-US" sz="2000" dirty="0" smtClean="0"/>
              <a:t> </a:t>
            </a:r>
            <a:endParaRPr lang="en-US" sz="2000" dirty="0"/>
          </a:p>
        </p:txBody>
      </p:sp>
      <p:pic>
        <p:nvPicPr>
          <p:cNvPr id="5" name="03 Blue In Green.m4a">
            <a:hlinkClick r:id="" action="ppaction://media"/>
          </p:cNvPr>
          <p:cNvPicPr/>
          <p:nvPr>
            <a:quickTimeFile r:link="rId1"/>
          </p:nvPr>
        </p:nvPicPr>
        <p:blipFill>
          <a:blip r:embed="rId4"/>
          <a:stretch>
            <a:fillRect/>
          </a:stretch>
        </p:blipFill>
        <p:spPr>
          <a:xfrm>
            <a:off x="6934200" y="4191000"/>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GRIEF?</a:t>
            </a:r>
            <a:br>
              <a:rPr lang="en-US" sz="3200" dirty="0" smtClean="0"/>
            </a:br>
            <a:r>
              <a:rPr lang="en-US" sz="1400" dirty="0" err="1" smtClean="0">
                <a:latin typeface="Arial Narrow"/>
                <a:cs typeface="Arial Narrow"/>
              </a:rPr>
              <a:t>Rachmaninov</a:t>
            </a:r>
            <a:r>
              <a:rPr lang="en-US" sz="1400" dirty="0" smtClean="0">
                <a:latin typeface="Arial Narrow"/>
                <a:cs typeface="Arial Narrow"/>
              </a:rPr>
              <a:t>, Romance/Ballade (transcription for piano/cello from an unidentified original), c.1890 </a:t>
            </a:r>
            <a:endParaRPr lang="en-US" sz="1400" dirty="0">
              <a:latin typeface="Arial Narrow"/>
              <a:cs typeface="Arial Narrow"/>
            </a:endParaRPr>
          </a:p>
        </p:txBody>
      </p:sp>
      <p:sp>
        <p:nvSpPr>
          <p:cNvPr id="3" name="Content Placeholder 2"/>
          <p:cNvSpPr>
            <a:spLocks noGrp="1"/>
          </p:cNvSpPr>
          <p:nvPr>
            <p:ph idx="1"/>
          </p:nvPr>
        </p:nvSpPr>
        <p:spPr/>
        <p:txBody>
          <a:bodyPr>
            <a:noAutofit/>
          </a:bodyPr>
          <a:lstStyle/>
          <a:p>
            <a:pPr algn="just">
              <a:buNone/>
            </a:pPr>
            <a:r>
              <a:rPr lang="en-US" dirty="0" smtClean="0"/>
              <a:t>GRIEF is calm sadness. It is always about </a:t>
            </a:r>
            <a:r>
              <a:rPr lang="en-US" i="1" dirty="0" smtClean="0"/>
              <a:t>loss</a:t>
            </a:r>
            <a:r>
              <a:rPr lang="en-US" dirty="0" smtClean="0"/>
              <a:t> (absolute or relative).     </a:t>
            </a:r>
            <a:r>
              <a:rPr lang="en-US" sz="2000" dirty="0" smtClean="0"/>
              <a:t>It draws us to the person bearing it, we want to witness and to help. Eyes are wet perhaps, maybe trickle, but they are not heavily lachrymose. It does not torment. Our job as witnesses is just to be a </a:t>
            </a:r>
            <a:r>
              <a:rPr lang="en-US" sz="2000" i="1" dirty="0" smtClean="0"/>
              <a:t>loving presence</a:t>
            </a:r>
            <a:r>
              <a:rPr lang="en-US" sz="2000" dirty="0" smtClean="0"/>
              <a:t>; we need say nothing at all. In this way GRIEF is very pro-social, highly adaptive: it asks </a:t>
            </a:r>
            <a:r>
              <a:rPr lang="en-US" sz="2000" i="1" dirty="0" smtClean="0"/>
              <a:t>nothing</a:t>
            </a:r>
            <a:r>
              <a:rPr lang="en-US" sz="2000" dirty="0" smtClean="0"/>
              <a:t> of its witness except empathic silence, which it draws out of him or her wordlessly. Just such a witness is likely to be the most steadfast helper, if and when needed.</a:t>
            </a:r>
          </a:p>
          <a:p>
            <a:pPr algn="just">
              <a:buNone/>
            </a:pPr>
            <a:endParaRPr lang="en-US" sz="2000" dirty="0" smtClean="0"/>
          </a:p>
        </p:txBody>
      </p:sp>
      <p:pic>
        <p:nvPicPr>
          <p:cNvPr id="5" name="06 Romance_Ballade Op.1 No.5 in A major.m4a">
            <a:hlinkClick r:id="" action="ppaction://media"/>
          </p:cNvPr>
          <p:cNvPicPr/>
          <p:nvPr>
            <a:quickTimeFile r:link="rId1"/>
          </p:nvPr>
        </p:nvPicPr>
        <p:blipFill>
          <a:blip r:embed="rId4"/>
          <a:stretch>
            <a:fillRect/>
          </a:stretch>
        </p:blipFill>
        <p:spPr>
          <a:xfrm>
            <a:off x="4724400" y="4876800"/>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PERFECTION-FANTASY PUNCTURED: WHAT TO DO?</a:t>
            </a:r>
            <a:r>
              <a:rPr lang="en-US" sz="1600" dirty="0" smtClean="0"/>
              <a:t/>
            </a:r>
            <a:br>
              <a:rPr lang="en-US" sz="1600" dirty="0" smtClean="0"/>
            </a:br>
            <a:endParaRPr lang="en-US" sz="2400" dirty="0"/>
          </a:p>
        </p:txBody>
      </p:sp>
      <p:sp>
        <p:nvSpPr>
          <p:cNvPr id="3" name="Content Placeholder 2"/>
          <p:cNvSpPr>
            <a:spLocks noGrp="1"/>
          </p:cNvSpPr>
          <p:nvPr>
            <p:ph idx="1"/>
          </p:nvPr>
        </p:nvSpPr>
        <p:spPr/>
        <p:txBody>
          <a:bodyPr>
            <a:normAutofit/>
          </a:bodyPr>
          <a:lstStyle/>
          <a:p>
            <a:pPr>
              <a:buNone/>
            </a:pPr>
            <a:r>
              <a:rPr lang="en-US" sz="2000" dirty="0" smtClean="0"/>
              <a:t>GRIEVE: treat the punctured fantasy as loss (relative) and perfection itself as enigmatic—the mature position. It’s realistic AND comforting (beauty).</a:t>
            </a:r>
            <a:r>
              <a:rPr lang="en-US" sz="2000" baseline="30000" dirty="0" smtClean="0"/>
              <a:t>+ </a:t>
            </a:r>
            <a:r>
              <a:rPr lang="en-US" sz="2000" dirty="0" smtClean="0"/>
              <a:t> Permit GRIEF whenever you can accommodate it, in its epochs or waves, each of which will end in acceptance, (dawning) hope, or both.</a:t>
            </a:r>
          </a:p>
          <a:p>
            <a:pPr algn="ctr">
              <a:buNone/>
            </a:pPr>
            <a:r>
              <a:rPr lang="en-US" sz="2000" dirty="0" smtClean="0"/>
              <a:t>GRIEF IS YOUR FRIEND. IT SETS YOU FREE.  </a:t>
            </a:r>
          </a:p>
          <a:p>
            <a:pPr algn="just">
              <a:buNone/>
            </a:pPr>
            <a:endParaRPr lang="en-US" sz="2000" dirty="0" smtClean="0"/>
          </a:p>
          <a:p>
            <a:pPr algn="just">
              <a:buNone/>
            </a:pPr>
            <a:endParaRPr lang="en-US" sz="2000" dirty="0" smtClean="0"/>
          </a:p>
          <a:p>
            <a:pPr algn="just">
              <a:buNone/>
            </a:pPr>
            <a:r>
              <a:rPr lang="en-US" sz="2000" baseline="30000" dirty="0" smtClean="0"/>
              <a:t>+</a:t>
            </a:r>
            <a:r>
              <a:rPr lang="en-US" sz="1600" dirty="0" smtClean="0">
                <a:latin typeface="Arial Narrow"/>
                <a:cs typeface="Arial Narrow"/>
              </a:rPr>
              <a:t>A NOTE ABOUT “HOPELESSNESS”    Grief transforms into acceptance or dawning hope; hope-less cannot exist on its dimension, there’s literally no room for it. So: hopeless is an absence of </a:t>
            </a:r>
            <a:r>
              <a:rPr lang="en-US" sz="1600" i="1" dirty="0" smtClean="0">
                <a:latin typeface="Arial Narrow"/>
                <a:cs typeface="Arial Narrow"/>
              </a:rPr>
              <a:t>both</a:t>
            </a:r>
            <a:r>
              <a:rPr lang="en-US" sz="1600" dirty="0" smtClean="0">
                <a:latin typeface="Arial Narrow"/>
                <a:cs typeface="Arial Narrow"/>
              </a:rPr>
              <a:t>, hope AND grief.   </a:t>
            </a:r>
            <a:r>
              <a:rPr lang="en-US" sz="2000" dirty="0" smtClean="0"/>
              <a:t> </a:t>
            </a:r>
          </a:p>
          <a:p>
            <a:pPr algn="just">
              <a:buNone/>
            </a:pPr>
            <a:r>
              <a:rPr lang="en-US" sz="2000" dirty="0" smtClean="0"/>
              <a:t> </a:t>
            </a:r>
          </a:p>
          <a:p>
            <a:pPr algn="just">
              <a:buNone/>
            </a:pPr>
            <a:r>
              <a:rPr lang="en-US" sz="1400" dirty="0" smtClean="0">
                <a:latin typeface="Arial Narrow"/>
                <a:cs typeface="Arial Narrow"/>
              </a:rPr>
              <a:t>Franz Schubert, D.957, from “Swan Song,” 1828</a:t>
            </a:r>
          </a:p>
          <a:p>
            <a:pPr algn="just">
              <a:buNone/>
            </a:pPr>
            <a:endParaRPr lang="en-US" sz="2000" dirty="0"/>
          </a:p>
        </p:txBody>
      </p:sp>
      <p:pic>
        <p:nvPicPr>
          <p:cNvPr id="5" name="05 Schwanengesang, D. 957_ 12. Am Meer.m4a">
            <a:hlinkClick r:id="" action="ppaction://media"/>
          </p:cNvPr>
          <p:cNvPicPr/>
          <p:nvPr>
            <a:quickTimeFile r:link="rId1"/>
          </p:nvPr>
        </p:nvPicPr>
        <p:blipFill>
          <a:blip r:embed="rId4"/>
          <a:stretch>
            <a:fillRect/>
          </a:stretch>
        </p:blipFill>
        <p:spPr>
          <a:xfrm>
            <a:off x="7391400" y="3079750"/>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robertarnoldjohnson@gmail.com</a:t>
            </a:r>
            <a:endParaRPr lang="en-US" dirty="0"/>
          </a:p>
        </p:txBody>
      </p:sp>
      <p:sp>
        <p:nvSpPr>
          <p:cNvPr id="3" name="Content Placeholder 2"/>
          <p:cNvSpPr>
            <a:spLocks noGrp="1"/>
          </p:cNvSpPr>
          <p:nvPr>
            <p:ph idx="1"/>
          </p:nvPr>
        </p:nvSpPr>
        <p:spPr/>
        <p:txBody>
          <a:bodyPr>
            <a:normAutofit/>
          </a:bodyPr>
          <a:lstStyle/>
          <a:p>
            <a:pPr algn="just"/>
            <a:r>
              <a:rPr lang="en-US" sz="2000" dirty="0" smtClean="0"/>
              <a:t>I want to acknowledge the profound influence that Thomas A Davis, PhD, Associate Professor of Philosophy at Whitman College, has had on my thinking, most especially by teaching me about a view of the </a:t>
            </a:r>
            <a:r>
              <a:rPr lang="en-US" sz="2000" i="1" dirty="0" smtClean="0"/>
              <a:t>enigmatic</a:t>
            </a:r>
            <a:r>
              <a:rPr lang="en-US" sz="2000" dirty="0" smtClean="0"/>
              <a:t>. And my interpretation of grief owes most to the late </a:t>
            </a:r>
            <a:r>
              <a:rPr lang="en-US" sz="2000" smtClean="0"/>
              <a:t>Leigh McCullough, PhD.</a:t>
            </a:r>
          </a:p>
          <a:p>
            <a:endParaRPr lang="en-US" sz="2000" dirty="0" smtClean="0"/>
          </a:p>
          <a:p>
            <a:pPr algn="just"/>
            <a:r>
              <a:rPr lang="en-US" sz="2000" dirty="0" smtClean="0"/>
              <a:t>I will enjoy your questions, comments, and suggestions, if you wish to correspond. I will send you a copy of the slide presentation if you ask, but the music cannot be included, as it must be downloaded into your computer, piece-by-piece, from a source, such as </a:t>
            </a:r>
            <a:r>
              <a:rPr lang="en-US" sz="2000" dirty="0" err="1" smtClean="0"/>
              <a:t>iTunes</a:t>
            </a:r>
            <a:r>
              <a:rPr lang="en-US" sz="2000" dirty="0" smtClean="0"/>
              <a:t>.    </a:t>
            </a:r>
          </a:p>
          <a:p>
            <a:endParaRPr lang="en-US" sz="2000" dirty="0" smtClean="0"/>
          </a:p>
          <a:p>
            <a:r>
              <a:rPr lang="en-US" sz="2400" dirty="0" smtClean="0"/>
              <a:t>Thanks so much for your attendance and attention today.</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2000" dirty="0" smtClean="0">
                <a:solidFill>
                  <a:schemeClr val="accent1"/>
                </a:solidFill>
              </a:rPr>
              <a:t>GRIEF AND SERENITY</a:t>
            </a:r>
            <a:r>
              <a:rPr lang="en-US" sz="2000" dirty="0" smtClean="0"/>
              <a:t/>
            </a:r>
            <a:br>
              <a:rPr lang="en-US" sz="2000" dirty="0" smtClean="0"/>
            </a:br>
            <a:r>
              <a:rPr lang="en-US" sz="1400" dirty="0" smtClean="0">
                <a:solidFill>
                  <a:srgbClr val="3366FF"/>
                </a:solidFill>
              </a:rPr>
              <a:t>SERENITY</a:t>
            </a:r>
            <a:r>
              <a:rPr lang="en-US" sz="1400" dirty="0" smtClean="0"/>
              <a:t> </a:t>
            </a:r>
            <a:r>
              <a:rPr lang="en-US" sz="1400" dirty="0" smtClean="0">
                <a:solidFill>
                  <a:schemeClr val="accent2">
                    <a:lumMod val="75000"/>
                  </a:schemeClr>
                </a:solidFill>
              </a:rPr>
              <a:t>=</a:t>
            </a:r>
            <a:r>
              <a:rPr lang="en-US" sz="1400" dirty="0" smtClean="0"/>
              <a:t> </a:t>
            </a:r>
            <a:r>
              <a:rPr lang="en-US" sz="1400" dirty="0" smtClean="0">
                <a:solidFill>
                  <a:schemeClr val="accent1"/>
                </a:solidFill>
              </a:rPr>
              <a:t>calm not sad</a:t>
            </a:r>
            <a:r>
              <a:rPr lang="en-US" sz="1400" dirty="0" smtClean="0"/>
              <a:t>.   </a:t>
            </a:r>
            <a:r>
              <a:rPr lang="en-US" sz="1400" dirty="0" smtClean="0">
                <a:solidFill>
                  <a:schemeClr val="bg1">
                    <a:lumMod val="50000"/>
                    <a:lumOff val="50000"/>
                  </a:schemeClr>
                </a:solidFill>
              </a:rPr>
              <a:t>GRIEF</a:t>
            </a:r>
            <a:r>
              <a:rPr lang="en-US" sz="1400" dirty="0" smtClean="0">
                <a:solidFill>
                  <a:schemeClr val="accent2">
                    <a:lumMod val="75000"/>
                  </a:schemeClr>
                </a:solidFill>
              </a:rPr>
              <a:t>=</a:t>
            </a:r>
            <a:r>
              <a:rPr lang="en-US" sz="1400" dirty="0" smtClean="0"/>
              <a:t> </a:t>
            </a:r>
            <a:r>
              <a:rPr lang="en-US" sz="1400" dirty="0" smtClean="0">
                <a:solidFill>
                  <a:schemeClr val="accent1"/>
                </a:solidFill>
              </a:rPr>
              <a:t>calm and sad</a:t>
            </a:r>
            <a:r>
              <a:rPr lang="en-US" sz="2000" dirty="0" smtClean="0"/>
              <a:t/>
            </a:r>
            <a:br>
              <a:rPr lang="en-US" sz="2000" dirty="0" smtClean="0"/>
            </a:br>
            <a:r>
              <a:rPr lang="en-US" sz="1200" dirty="0" smtClean="0">
                <a:solidFill>
                  <a:schemeClr val="accent1"/>
                </a:solidFill>
              </a:rPr>
              <a:t>Raphael, “La Madonna del </a:t>
            </a:r>
            <a:r>
              <a:rPr lang="en-US" sz="1200" dirty="0" err="1" smtClean="0">
                <a:solidFill>
                  <a:schemeClr val="accent1"/>
                </a:solidFill>
              </a:rPr>
              <a:t>Granduca</a:t>
            </a:r>
            <a:r>
              <a:rPr lang="en-US" sz="1200" dirty="0" smtClean="0">
                <a:solidFill>
                  <a:schemeClr val="accent1"/>
                </a:solidFill>
              </a:rPr>
              <a:t>,” 1505</a:t>
            </a:r>
            <a:r>
              <a:rPr lang="en-US" sz="1600" dirty="0" smtClean="0"/>
              <a:t/>
            </a:r>
            <a:br>
              <a:rPr lang="en-US" sz="1600" dirty="0" smtClean="0"/>
            </a:br>
            <a:endParaRPr lang="en-US" sz="1600" dirty="0"/>
          </a:p>
        </p:txBody>
      </p:sp>
      <p:pic>
        <p:nvPicPr>
          <p:cNvPr id="6" name="Content Placeholder 5" descr="800px-Raphael_Madonna_dell_Granduca-1.jpg"/>
          <p:cNvPicPr>
            <a:picLocks noGrp="1" noChangeAspect="1"/>
          </p:cNvPicPr>
          <p:nvPr>
            <p:ph idx="1"/>
          </p:nvPr>
        </p:nvPicPr>
        <p:blipFill>
          <a:blip r:embed="rId4"/>
          <a:stretch>
            <a:fillRect/>
          </a:stretch>
        </p:blipFill>
        <p:spPr>
          <a:xfrm>
            <a:off x="3084419" y="1600200"/>
            <a:ext cx="2975161"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WHAT IS GRIEF?</a:t>
            </a:r>
            <a:endParaRPr lang="en-US" sz="2000" dirty="0"/>
          </a:p>
        </p:txBody>
      </p:sp>
      <p:sp>
        <p:nvSpPr>
          <p:cNvPr id="3" name="Content Placeholder 2"/>
          <p:cNvSpPr>
            <a:spLocks noGrp="1"/>
          </p:cNvSpPr>
          <p:nvPr>
            <p:ph idx="1"/>
          </p:nvPr>
        </p:nvSpPr>
        <p:spPr>
          <a:xfrm>
            <a:off x="685800" y="1143000"/>
            <a:ext cx="8229600" cy="5715000"/>
          </a:xfrm>
        </p:spPr>
        <p:txBody>
          <a:bodyPr>
            <a:normAutofit/>
          </a:bodyPr>
          <a:lstStyle/>
          <a:p>
            <a:pPr algn="just">
              <a:buNone/>
            </a:pPr>
            <a:r>
              <a:rPr lang="en-US" sz="1600" dirty="0" smtClean="0"/>
              <a:t>GRIEF is calm sadness.                                                                               </a:t>
            </a:r>
            <a:r>
              <a:rPr lang="en-US" sz="1200" dirty="0" smtClean="0">
                <a:latin typeface="Arial Narrow"/>
                <a:cs typeface="Arial Narrow"/>
              </a:rPr>
              <a:t>Pablo Picasso, “Science and Charity,” 1897  </a:t>
            </a:r>
          </a:p>
        </p:txBody>
      </p:sp>
      <p:pic>
        <p:nvPicPr>
          <p:cNvPr id="4" name="Picture 3" descr="picasso3.JPG"/>
          <p:cNvPicPr>
            <a:picLocks noChangeAspect="1"/>
          </p:cNvPicPr>
          <p:nvPr/>
        </p:nvPicPr>
        <p:blipFill>
          <a:blip r:embed="rId3"/>
          <a:stretch>
            <a:fillRect/>
          </a:stretch>
        </p:blipFill>
        <p:spPr>
          <a:xfrm>
            <a:off x="685800" y="1931166"/>
            <a:ext cx="8001000" cy="492683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400" dirty="0" smtClean="0"/>
              <a:t> </a:t>
            </a:r>
            <a:endParaRPr lang="en-US" sz="2400" dirty="0"/>
          </a:p>
        </p:txBody>
      </p:sp>
      <p:sp>
        <p:nvSpPr>
          <p:cNvPr id="5" name="Subtitle 4"/>
          <p:cNvSpPr>
            <a:spLocks noGrp="1"/>
          </p:cNvSpPr>
          <p:nvPr>
            <p:ph type="subTitle" idx="1"/>
          </p:nvPr>
        </p:nvSpPr>
        <p:spPr>
          <a:xfrm>
            <a:off x="1371600" y="1371600"/>
            <a:ext cx="6400800" cy="4267200"/>
          </a:xfrm>
        </p:spPr>
        <p:txBody>
          <a:bodyPr>
            <a:normAutofit/>
          </a:bodyPr>
          <a:lstStyle/>
          <a:p>
            <a:r>
              <a:rPr lang="en-US" sz="2000" dirty="0" smtClean="0"/>
              <a:t/>
            </a:r>
            <a:br>
              <a:rPr lang="en-US" sz="2000" dirty="0" smtClean="0"/>
            </a:br>
            <a:r>
              <a:rPr lang="en-US" sz="2000" dirty="0" smtClean="0"/>
              <a:t/>
            </a:r>
            <a:br>
              <a:rPr lang="en-US" sz="2000" dirty="0" smtClean="0"/>
            </a:br>
            <a:r>
              <a:rPr lang="en-US" sz="3600" dirty="0" smtClean="0"/>
              <a:t>WHAT ARE THE INTEGRATED PRO-SOCIAL AFFECTS?</a:t>
            </a:r>
          </a:p>
          <a:p>
            <a:r>
              <a:rPr lang="en-US" sz="3600" dirty="0" smtClean="0"/>
              <a:t/>
            </a:r>
            <a:br>
              <a:rPr lang="en-US" sz="3600" dirty="0" smtClean="0"/>
            </a:br>
            <a:r>
              <a:rPr lang="en-US" sz="3600" dirty="0" smtClean="0"/>
              <a:t>Grief. Joy (Play). Love.</a:t>
            </a:r>
          </a:p>
          <a:p>
            <a:endParaRPr lang="en-US" sz="3600" dirty="0" smtClean="0"/>
          </a:p>
          <a:p>
            <a:r>
              <a:rPr lang="en-US" sz="1400" dirty="0" smtClean="0"/>
              <a:t> Dvorak: Cello Concerto, 2</a:t>
            </a:r>
            <a:r>
              <a:rPr lang="en-US" sz="1400" baseline="30000" dirty="0" smtClean="0"/>
              <a:t>nd</a:t>
            </a:r>
            <a:r>
              <a:rPr lang="en-US" sz="1400" dirty="0" smtClean="0"/>
              <a:t> movement, 1895. </a:t>
            </a:r>
            <a:endParaRPr lang="en-US" sz="1400" dirty="0">
              <a:latin typeface="Arial Narrow"/>
              <a:cs typeface="Arial Narrow"/>
            </a:endParaRPr>
          </a:p>
        </p:txBody>
      </p:sp>
      <p:pic>
        <p:nvPicPr>
          <p:cNvPr id="6" name="02 Concerto For Cello And Orchestra In B Minor, Op. 104 II. Adagio, Ma Non Troppo.m4a">
            <a:hlinkClick r:id="" action="ppaction://media"/>
          </p:cNvPr>
          <p:cNvPicPr/>
          <p:nvPr>
            <a:quickTimeFile r:link="rId1"/>
          </p:nvPr>
        </p:nvPicPr>
        <p:blipFill>
          <a:blip r:embed="rId4"/>
          <a:stretch>
            <a:fillRect/>
          </a:stretch>
        </p:blipFill>
        <p:spPr>
          <a:xfrm>
            <a:off x="762000" y="4603750"/>
            <a:ext cx="1524000" cy="698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000" dirty="0" smtClean="0"/>
              <a:t>HOW IS GRIEF PRO-SOCIAL?</a:t>
            </a:r>
            <a:endParaRPr lang="en-US" sz="2000" dirty="0"/>
          </a:p>
        </p:txBody>
      </p:sp>
      <p:sp>
        <p:nvSpPr>
          <p:cNvPr id="3" name="Content Placeholder 2"/>
          <p:cNvSpPr>
            <a:spLocks noGrp="1"/>
          </p:cNvSpPr>
          <p:nvPr>
            <p:ph idx="1"/>
          </p:nvPr>
        </p:nvSpPr>
        <p:spPr/>
        <p:txBody>
          <a:bodyPr>
            <a:normAutofit/>
          </a:bodyPr>
          <a:lstStyle/>
          <a:p>
            <a:r>
              <a:rPr lang="en-US" sz="1600" dirty="0" smtClean="0"/>
              <a:t>WE WANT TO HELP</a:t>
            </a:r>
          </a:p>
          <a:p>
            <a:endParaRPr lang="en-US" sz="1800" dirty="0" smtClean="0"/>
          </a:p>
          <a:p>
            <a:pPr>
              <a:buNone/>
            </a:pPr>
            <a:r>
              <a:rPr lang="en-US" sz="1200" dirty="0" smtClean="0"/>
              <a:t>Titian, “</a:t>
            </a:r>
            <a:r>
              <a:rPr lang="en-US" sz="1200" i="1" dirty="0" err="1" smtClean="0"/>
              <a:t>L’Addolorata</a:t>
            </a:r>
            <a:r>
              <a:rPr lang="en-US" sz="1200" i="1" dirty="0" smtClean="0"/>
              <a:t> A Mani </a:t>
            </a:r>
            <a:r>
              <a:rPr lang="en-US" sz="1200" i="1" dirty="0" err="1" smtClean="0"/>
              <a:t>Aperte</a:t>
            </a:r>
            <a:r>
              <a:rPr lang="en-US" sz="1200" i="1" dirty="0" smtClean="0"/>
              <a:t>,” </a:t>
            </a:r>
            <a:r>
              <a:rPr lang="en-US" sz="1200" smtClean="0"/>
              <a:t>1554 </a:t>
            </a:r>
          </a:p>
          <a:p>
            <a:pPr>
              <a:buNone/>
            </a:pPr>
            <a:r>
              <a:rPr lang="en-US" sz="1200" smtClean="0"/>
              <a:t> </a:t>
            </a:r>
            <a:endParaRPr lang="en-US" sz="1200" dirty="0">
              <a:latin typeface="Arial Narrow"/>
              <a:cs typeface="Arial Narrow"/>
            </a:endParaRPr>
          </a:p>
        </p:txBody>
      </p:sp>
      <p:pic>
        <p:nvPicPr>
          <p:cNvPr id="5" name="Picture 4" descr="L'Addolorata a Mani Aperte.Tiziano.png"/>
          <p:cNvPicPr>
            <a:picLocks noChangeAspect="1"/>
          </p:cNvPicPr>
          <p:nvPr/>
        </p:nvPicPr>
        <p:blipFill>
          <a:blip r:embed="rId3"/>
          <a:stretch>
            <a:fillRect/>
          </a:stretch>
        </p:blipFill>
        <p:spPr>
          <a:xfrm>
            <a:off x="3725936" y="0"/>
            <a:ext cx="54180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“Barbara Allen,” </a:t>
            </a:r>
            <a:r>
              <a:rPr lang="en-US" sz="2000" dirty="0" smtClean="0"/>
              <a:t>traditional Scottish ballad, </a:t>
            </a:r>
            <a:r>
              <a:rPr lang="en-US" sz="2000" dirty="0" err="1" smtClean="0"/>
              <a:t>c</a:t>
            </a:r>
            <a:r>
              <a:rPr lang="en-US" sz="2000" dirty="0" smtClean="0"/>
              <a:t>. 1666 (1</a:t>
            </a:r>
            <a:r>
              <a:rPr lang="en-US" sz="2000" baseline="30000" dirty="0" smtClean="0"/>
              <a:t>st</a:t>
            </a:r>
            <a:r>
              <a:rPr lang="en-US" sz="2000" dirty="0" smtClean="0"/>
              <a:t> mention in print)</a:t>
            </a:r>
            <a:br>
              <a:rPr lang="en-US" sz="2000" dirty="0" smtClean="0"/>
            </a:br>
            <a:r>
              <a:rPr lang="en-US" sz="2000" dirty="0" smtClean="0"/>
              <a:t>is said to be the most widely collected song in English, period.</a:t>
            </a:r>
            <a:br>
              <a:rPr lang="en-US" sz="2000" dirty="0" smtClean="0"/>
            </a:br>
            <a:r>
              <a:rPr lang="en-US" sz="2000" dirty="0" smtClean="0"/>
              <a:t/>
            </a:r>
            <a:br>
              <a:rPr lang="en-US" sz="2000" dirty="0" smtClean="0"/>
            </a:br>
            <a:r>
              <a:rPr lang="en-US" sz="1778" dirty="0" smtClean="0"/>
              <a:t>“Art is news that stays news” (Ezra Pound, early 20</a:t>
            </a:r>
            <a:r>
              <a:rPr lang="en-US" sz="1778" baseline="30000" dirty="0" smtClean="0"/>
              <a:t>th</a:t>
            </a:r>
            <a:r>
              <a:rPr lang="en-US" sz="1778" dirty="0" smtClean="0"/>
              <a:t> century American poet). </a:t>
            </a:r>
            <a:r>
              <a:rPr lang="en-US" sz="2000" dirty="0" smtClean="0"/>
              <a:t/>
            </a:r>
            <a:br>
              <a:rPr lang="en-US" sz="2000" dirty="0" smtClean="0"/>
            </a:br>
            <a:r>
              <a:rPr lang="en-US" sz="2000" dirty="0" smtClean="0"/>
              <a:t>  </a:t>
            </a:r>
            <a:endParaRPr lang="en-US" sz="2000" dirty="0"/>
          </a:p>
        </p:txBody>
      </p:sp>
      <p:pic>
        <p:nvPicPr>
          <p:cNvPr id="5" name="11 Barbara Allen.m4a">
            <a:hlinkClick r:id="" action="ppaction://media"/>
          </p:cNvPr>
          <p:cNvPicPr/>
          <p:nvPr>
            <a:quickTimeFile r:link="rId1"/>
          </p:nvPr>
        </p:nvPicPr>
        <p:blipFill>
          <a:blip r:embed="rId4"/>
          <a:stretch>
            <a:fillRect/>
          </a:stretch>
        </p:blipFill>
        <p:spPr>
          <a:xfrm>
            <a:off x="6705600" y="3429000"/>
            <a:ext cx="1524000" cy="698500"/>
          </a:xfrm>
          <a:prstGeom prst="rect">
            <a:avLst/>
          </a:prstGeo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CAN YOU DATE THESE?</a:t>
            </a:r>
            <a:br>
              <a:rPr lang="en-US" sz="2800" dirty="0" smtClean="0"/>
            </a:br>
            <a:r>
              <a:rPr lang="en-US" sz="1400" dirty="0" smtClean="0">
                <a:solidFill>
                  <a:srgbClr val="660066"/>
                </a:solidFill>
              </a:rPr>
              <a:t>LOSSES</a:t>
            </a:r>
            <a:r>
              <a:rPr lang="en-US" sz="1400" dirty="0" smtClean="0"/>
              <a:t> IN A LIFE:  THE EPOCH MATTERS</a:t>
            </a:r>
            <a:br>
              <a:rPr lang="en-US" sz="1400" dirty="0" smtClean="0"/>
            </a:br>
            <a:r>
              <a:rPr lang="en-US" sz="1400" dirty="0" smtClean="0">
                <a:solidFill>
                  <a:schemeClr val="bg1"/>
                </a:solidFill>
              </a:rPr>
              <a:t>ANGUISH (WOE) </a:t>
            </a:r>
            <a:r>
              <a:rPr lang="en-US" sz="1400" dirty="0" smtClean="0"/>
              <a:t>AND </a:t>
            </a:r>
            <a:r>
              <a:rPr lang="en-US" sz="1400" dirty="0" smtClean="0">
                <a:solidFill>
                  <a:schemeClr val="tx1">
                    <a:lumMod val="65000"/>
                  </a:schemeClr>
                </a:solidFill>
              </a:rPr>
              <a:t>GRIEF</a:t>
            </a:r>
            <a:r>
              <a:rPr lang="en-US" sz="1400" dirty="0" smtClean="0"/>
              <a:t> ARE NOT THE SAME THING</a:t>
            </a:r>
            <a:endParaRPr lang="en-US" sz="2800" dirty="0"/>
          </a:p>
        </p:txBody>
      </p:sp>
      <p:sp>
        <p:nvSpPr>
          <p:cNvPr id="3" name="Content Placeholder 2"/>
          <p:cNvSpPr>
            <a:spLocks noGrp="1"/>
          </p:cNvSpPr>
          <p:nvPr>
            <p:ph idx="1"/>
          </p:nvPr>
        </p:nvSpPr>
        <p:spPr>
          <a:xfrm>
            <a:off x="457200" y="1600201"/>
            <a:ext cx="8229600" cy="2743199"/>
          </a:xfrm>
        </p:spPr>
        <p:txBody>
          <a:bodyPr>
            <a:normAutofit/>
          </a:bodyPr>
          <a:lstStyle/>
          <a:p>
            <a:pPr algn="just">
              <a:buNone/>
            </a:pPr>
            <a:r>
              <a:rPr lang="en-US" sz="2400" dirty="0" smtClean="0"/>
              <a:t>1. </a:t>
            </a:r>
            <a:r>
              <a:rPr lang="en-US" sz="2400" i="1" dirty="0" err="1" smtClean="0"/>
              <a:t>lacrimarum</a:t>
            </a:r>
            <a:r>
              <a:rPr lang="en-US" sz="2400" i="1" dirty="0" smtClean="0"/>
              <a:t> </a:t>
            </a:r>
            <a:r>
              <a:rPr lang="en-US" sz="2400" i="1" dirty="0" err="1" smtClean="0"/>
              <a:t>valle</a:t>
            </a:r>
            <a:r>
              <a:rPr lang="en-US" sz="2400" dirty="0" smtClean="0"/>
              <a:t> (valley of tears)</a:t>
            </a:r>
            <a:endParaRPr lang="en-US" sz="2400" i="1" dirty="0" smtClean="0"/>
          </a:p>
          <a:p>
            <a:pPr algn="just">
              <a:buNone/>
            </a:pPr>
            <a:endParaRPr lang="en-US" sz="2400" i="1" dirty="0" smtClean="0"/>
          </a:p>
          <a:p>
            <a:pPr>
              <a:buNone/>
            </a:pPr>
            <a:r>
              <a:rPr lang="en-US" sz="2400" dirty="0" smtClean="0"/>
              <a:t>2. “For ever the latter end of joy is woe.        </a:t>
            </a:r>
          </a:p>
          <a:p>
            <a:pPr>
              <a:buNone/>
            </a:pPr>
            <a:r>
              <a:rPr lang="en-US" sz="2400" dirty="0" smtClean="0"/>
              <a:t>      God knows that worldly joy is soon ago.”</a:t>
            </a:r>
          </a:p>
          <a:p>
            <a:pPr>
              <a:buNone/>
            </a:pPr>
            <a:endParaRPr lang="en-US" sz="2400" dirty="0" smtClean="0"/>
          </a:p>
          <a:p>
            <a:pPr>
              <a:buNone/>
            </a:pPr>
            <a:r>
              <a:rPr lang="en-US" sz="2400" dirty="0" smtClean="0"/>
              <a:t>3. “Life’s a bitch, and then you die!”</a:t>
            </a:r>
          </a:p>
          <a:p>
            <a:pPr>
              <a:buNone/>
            </a:pPr>
            <a:endParaRPr lang="en-US" sz="2400" dirty="0" smtClean="0"/>
          </a:p>
          <a:p>
            <a:pPr algn="just">
              <a:buNone/>
            </a:pPr>
            <a:endParaRPr lang="en-US" sz="2400" dirty="0" smtClean="0"/>
          </a:p>
          <a:p>
            <a:pPr algn="just">
              <a:buNone/>
            </a:pPr>
            <a:endParaRPr lang="en-US" sz="2400" dirty="0" smtClean="0"/>
          </a:p>
          <a:p>
            <a:pPr algn="just">
              <a:buNone/>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ART, UNIVERSALLY, AROUSES OUR SENSE OF THE ENIGMATIC</a:t>
            </a:r>
            <a:br>
              <a:rPr lang="en-US" sz="2400" dirty="0" smtClean="0"/>
            </a:br>
            <a:r>
              <a:rPr lang="en-US" sz="1600" dirty="0" smtClean="0"/>
              <a:t>GRIEF ITSELF IS ENIGMATIC, ALONE OR AS A SHADOW TO ANOTHER ENIGMA</a:t>
            </a:r>
            <a:br>
              <a:rPr lang="en-US" sz="1600" dirty="0" smtClean="0"/>
            </a:br>
            <a:r>
              <a:rPr lang="en-US" sz="1600" dirty="0" smtClean="0"/>
              <a:t/>
            </a:r>
            <a:br>
              <a:rPr lang="en-US" sz="1600" dirty="0" smtClean="0"/>
            </a:br>
            <a:r>
              <a:rPr lang="en-US" sz="1222" dirty="0" smtClean="0"/>
              <a:t>Enraptured gaze of </a:t>
            </a:r>
            <a:r>
              <a:rPr lang="en-US" sz="1222" dirty="0" err="1" smtClean="0"/>
              <a:t>Parvati</a:t>
            </a:r>
            <a:r>
              <a:rPr lang="en-US" sz="1222" dirty="0" smtClean="0"/>
              <a:t>, wife of the Hindu deity Shiva, 8</a:t>
            </a:r>
            <a:r>
              <a:rPr lang="en-US" sz="1222" baseline="30000" dirty="0" smtClean="0"/>
              <a:t>th</a:t>
            </a:r>
            <a:r>
              <a:rPr lang="en-US" sz="1222" dirty="0" smtClean="0"/>
              <a:t>-century mural: </a:t>
            </a:r>
            <a:r>
              <a:rPr lang="en-US" sz="1222" dirty="0" err="1" smtClean="0"/>
              <a:t>Talagirishvara</a:t>
            </a:r>
            <a:r>
              <a:rPr lang="en-US" sz="1222" dirty="0" smtClean="0"/>
              <a:t> temple in </a:t>
            </a:r>
            <a:r>
              <a:rPr lang="en-US" sz="1222" dirty="0" err="1" smtClean="0"/>
              <a:t>Panamalai</a:t>
            </a:r>
            <a:r>
              <a:rPr lang="en-US" sz="1222" dirty="0" smtClean="0"/>
              <a:t>, Tamil Nadu, India.</a:t>
            </a:r>
            <a:r>
              <a:rPr lang="en-US" sz="1600" dirty="0" smtClean="0"/>
              <a:t/>
            </a:r>
            <a:br>
              <a:rPr lang="en-US" sz="1600" dirty="0" smtClean="0"/>
            </a:br>
            <a:r>
              <a:rPr lang="en-US" sz="1600" dirty="0" smtClean="0"/>
              <a:t> </a:t>
            </a:r>
            <a:endParaRPr lang="en-US" sz="2400" dirty="0"/>
          </a:p>
        </p:txBody>
      </p:sp>
      <p:pic>
        <p:nvPicPr>
          <p:cNvPr id="5" name="Content Placeholder 4" descr="Indian art..png"/>
          <p:cNvPicPr>
            <a:picLocks noGrp="1" noChangeAspect="1"/>
          </p:cNvPicPr>
          <p:nvPr>
            <p:ph idx="1"/>
          </p:nvPr>
        </p:nvPicPr>
        <p:blipFill>
          <a:blip r:embed="rId3"/>
          <a:stretch>
            <a:fillRect/>
          </a:stretch>
        </p:blipFill>
        <p:spPr>
          <a:xfrm>
            <a:off x="1577228" y="1417638"/>
            <a:ext cx="5989543" cy="384016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1899</TotalTime>
  <Words>2703</Words>
  <Application>Microsoft Macintosh PowerPoint</Application>
  <PresentationFormat>On-screen Show (4:3)</PresentationFormat>
  <Paragraphs>141</Paragraphs>
  <Slides>21</Slides>
  <Notes>21</Notes>
  <HiddenSlides>0</HiddenSlides>
  <MMClips>14</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GRIEF &amp; BEAUTY Robert Arnold Johnson, MD                       robertarnoldjohnson@gmail.com </vt:lpstr>
      <vt:lpstr>WHAT IS GRIEF? Rachmaninov, Romance/Ballade (transcription for piano/cello from an unidentified original), c.1890 </vt:lpstr>
      <vt:lpstr>GRIEF AND SERENITY SERENITY = calm not sad.   GRIEF= calm and sad Raphael, “La Madonna del Granduca,” 1505 </vt:lpstr>
      <vt:lpstr>WHAT IS GRIEF?</vt:lpstr>
      <vt:lpstr>       </vt:lpstr>
      <vt:lpstr>HOW IS GRIEF PRO-SOCIAL?</vt:lpstr>
      <vt:lpstr>“Barbara Allen,” traditional Scottish ballad, c. 1666 (1st mention in print) is said to be the most widely collected song in English, period.  “Art is news that stays news” (Ezra Pound, early 20th century American poet).    </vt:lpstr>
      <vt:lpstr>CAN YOU DATE THESE? LOSSES IN A LIFE:  THE EPOCH MATTERS ANGUISH (WOE) AND GRIEF ARE NOT THE SAME THING</vt:lpstr>
      <vt:lpstr>ART, UNIVERSALLY, AROUSES OUR SENSE OF THE ENIGMATIC GRIEF ITSELF IS ENIGMATIC, ALONE OR AS A SHADOW TO ANOTHER ENIGMA  Enraptured gaze of Parvati, wife of the Hindu deity Shiva, 8th-century mural: Talagirishvara temple in Panamalai, Tamil Nadu, India.  </vt:lpstr>
      <vt:lpstr>ART, UNIVERSALLY, AROUSES OUR SENSE OF THE ENIGMATIC GRIEF ITSELF IS ENIGMATIC, ALONE OR AS A SHADOW TO ANOTHER ENIGMA  Ellsworth Kelly, “Green-Blue,” 1968 </vt:lpstr>
      <vt:lpstr>ART, UNIVERSALLY, AROUSES OUR SENSE OF THE ENIGMATIC GRIEF ITSELF IS ENIGMATIC, ALONE OR AS A SHADOW TO ANOTHER ENIGMA  Great (Friday) Mosque of Herat (Afghanistan). Architect: Jalal al-Din Firuzshaw. Completed 1446. </vt:lpstr>
      <vt:lpstr>WHAT IS ENIGMA? Here, it’s to be thought of in a philosophical sense, as a contrast to a problem. </vt:lpstr>
      <vt:lpstr>  “Jeannie with the Light Brown Hair,” Stephen Foster, 1854                   (Here, loss is relative:  love.)     GRIEF HAS THREE POSSIBLE OUTCOMES    Acceptance    (Dawning) hope    A combination of acceptance &amp; hope       </vt:lpstr>
      <vt:lpstr>“Shenandoah,” early 19th century, American/Canadian                                                         (Again, relative loss—longing for “home.”).  GRIEF  ACCEPTANCE &amp; (DAWNING) HOPE   </vt:lpstr>
      <vt:lpstr>“Don’t Think Twice, It’s All Right,” Bob Dylan, 1963                                                        (Relative loss, here again a relationship)  GRIEF  ACCEPTANCE</vt:lpstr>
      <vt:lpstr>GRIEF &amp; BEAUTY  WHY ARE BOTH GOOD FOR US? </vt:lpstr>
      <vt:lpstr>HOPE:       “DAWNING”    V.    “DAUNTING” </vt:lpstr>
      <vt:lpstr>IN THIS POEM, IS BEAUTY, GRIEF, (DAWNING) HOPE, PLAY, OR ACCEPTANCE THE ENIGMA IN THE LEAD?</vt:lpstr>
      <vt:lpstr>FOR HUMANS PERSONALLY, PERHAPS THESE TWO ENIGMA LOOM ABOVE OTHERS</vt:lpstr>
      <vt:lpstr>THE PERFECTION-FANTASY PUNCTURED: WHAT TO DO? </vt:lpstr>
      <vt:lpstr>robertarnoldjohnson@gmail.com</vt:lpstr>
    </vt:vector>
  </TitlesOfParts>
  <Company>Suasor Mentis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&amp; BEAUTY </dc:title>
  <dc:creator>R A Johnson</dc:creator>
  <cp:lastModifiedBy>R A Johnson</cp:lastModifiedBy>
  <cp:revision>283</cp:revision>
  <dcterms:created xsi:type="dcterms:W3CDTF">2016-05-09T21:07:39Z</dcterms:created>
  <dcterms:modified xsi:type="dcterms:W3CDTF">2016-05-09T21:19:02Z</dcterms:modified>
</cp:coreProperties>
</file>